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9" r:id="rId2"/>
    <p:sldId id="359" r:id="rId3"/>
    <p:sldId id="358" r:id="rId4"/>
    <p:sldId id="274" r:id="rId5"/>
    <p:sldId id="352" r:id="rId6"/>
    <p:sldId id="353" r:id="rId7"/>
    <p:sldId id="354" r:id="rId8"/>
    <p:sldId id="355" r:id="rId9"/>
    <p:sldId id="356" r:id="rId10"/>
    <p:sldId id="351" r:id="rId11"/>
    <p:sldId id="300" r:id="rId12"/>
    <p:sldId id="350" r:id="rId13"/>
    <p:sldId id="343" r:id="rId14"/>
    <p:sldId id="344" r:id="rId15"/>
    <p:sldId id="360" r:id="rId16"/>
    <p:sldId id="299" r:id="rId17"/>
    <p:sldId id="304" r:id="rId18"/>
    <p:sldId id="306" r:id="rId19"/>
    <p:sldId id="308" r:id="rId20"/>
    <p:sldId id="305" r:id="rId21"/>
    <p:sldId id="307" r:id="rId22"/>
    <p:sldId id="310" r:id="rId23"/>
    <p:sldId id="316" r:id="rId24"/>
    <p:sldId id="317" r:id="rId25"/>
    <p:sldId id="318" r:id="rId26"/>
    <p:sldId id="319" r:id="rId27"/>
    <p:sldId id="320" r:id="rId28"/>
    <p:sldId id="321" r:id="rId29"/>
    <p:sldId id="326" r:id="rId30"/>
    <p:sldId id="327" r:id="rId31"/>
    <p:sldId id="325" r:id="rId32"/>
    <p:sldId id="328" r:id="rId33"/>
    <p:sldId id="330" r:id="rId34"/>
    <p:sldId id="331" r:id="rId35"/>
    <p:sldId id="362" r:id="rId36"/>
    <p:sldId id="333" r:id="rId37"/>
    <p:sldId id="334" r:id="rId38"/>
    <p:sldId id="361" r:id="rId39"/>
    <p:sldId id="337" r:id="rId40"/>
  </p:sldIdLst>
  <p:sldSz cx="12188825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77B"/>
    <a:srgbClr val="0000FF"/>
    <a:srgbClr val="33D633"/>
    <a:srgbClr val="A8A8A8"/>
    <a:srgbClr val="484A66"/>
    <a:srgbClr val="484966"/>
    <a:srgbClr val="1D335D"/>
    <a:srgbClr val="6464FF"/>
    <a:srgbClr val="BA7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5342" autoAdjust="0"/>
  </p:normalViewPr>
  <p:slideViewPr>
    <p:cSldViewPr snapToGrid="0" snapToObjects="1">
      <p:cViewPr varScale="1">
        <p:scale>
          <a:sx n="150" d="100"/>
          <a:sy n="150" d="100"/>
        </p:scale>
        <p:origin x="192" y="51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FAB7F-5142-419C-8065-CD9C04B415F3}" type="datetimeFigureOut">
              <a:rPr lang="en-GB" smtClean="0"/>
              <a:t>13/10/2016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3727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12394-7807-4693-BCDD-4555E5F038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47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12394-7807-4693-BCDD-4555E5F0387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48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12394-7807-4693-BCDD-4555E5F0387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571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12394-7807-4693-BCDD-4555E5F0387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82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15_PPT02_RE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9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609442" y="1638300"/>
            <a:ext cx="9055258" cy="45339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9055259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8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9055259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609600" y="1765300"/>
            <a:ext cx="9055100" cy="436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0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9423559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441" y="274638"/>
            <a:ext cx="9423559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2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9652159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39" y="1600201"/>
            <a:ext cx="457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359399" y="1600201"/>
            <a:ext cx="457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4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967755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4572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457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9754" y="1535113"/>
            <a:ext cx="4572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9754" y="2174875"/>
            <a:ext cx="457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09441" y="274638"/>
            <a:ext cx="90552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2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0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54580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4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2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6E2A-CCE1-134E-B458-88215268FE27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2BB4-435E-6045-93B8-147D4A201F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15_PPT02_REV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6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9" t="15135" r="22871" b="163"/>
          <a:stretch/>
        </p:blipFill>
        <p:spPr bwMode="auto">
          <a:xfrm>
            <a:off x="-7888" y="0"/>
            <a:ext cx="3000470" cy="6862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92582" y="2362930"/>
            <a:ext cx="6626284" cy="1216660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5400000" algn="t" rotWithShape="0">
              <a:schemeClr val="bg1">
                <a:lumMod val="85000"/>
              </a:scheme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Sound </a:t>
            </a:r>
            <a:r>
              <a:rPr lang="en-GB" sz="4000" b="1" dirty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Source </a:t>
            </a:r>
            <a:r>
              <a:rPr lang="en-GB" sz="4000" b="1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Verification</a:t>
            </a:r>
          </a:p>
          <a:p>
            <a:pPr algn="ctr" eaLnBrk="1" hangingPunct="1">
              <a:defRPr/>
            </a:pPr>
            <a:r>
              <a:rPr lang="en-GB" sz="3600" spc="100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S</a:t>
            </a:r>
            <a:r>
              <a:rPr lang="en-GB" sz="3600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S</a:t>
            </a:r>
            <a:r>
              <a:rPr lang="en-GB" sz="3600" spc="200" dirty="0" smtClean="0">
                <a:ln w="190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V</a:t>
            </a:r>
            <a:endParaRPr lang="en-GB" sz="3600" spc="200" dirty="0">
              <a:ln w="1905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Gisha" panose="020B0502040204020203" pitchFamily="34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0582" y="3739542"/>
            <a:ext cx="2225963" cy="1430974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5400000" algn="t" rotWithShape="0">
              <a:schemeClr val="bg1">
                <a:lumMod val="85000"/>
              </a:scheme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sz="2000" b="1" dirty="0" smtClean="0">
                <a:ln w="63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Guillermo </a:t>
            </a:r>
            <a:r>
              <a:rPr lang="es-ES_tradnl" sz="2000" b="1" dirty="0" smtClean="0">
                <a:ln w="63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Jiménez</a:t>
            </a:r>
          </a:p>
          <a:p>
            <a:pPr>
              <a:defRPr/>
            </a:pPr>
            <a:r>
              <a:rPr lang="en-GB" sz="2000" b="1" dirty="0">
                <a:ln w="63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Rebecca </a:t>
            </a:r>
            <a:r>
              <a:rPr lang="en-GB" sz="2000" b="1" dirty="0" smtClean="0">
                <a:ln w="63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Snyder</a:t>
            </a:r>
            <a:endParaRPr lang="es-ES_tradnl" sz="2000" b="1" dirty="0" smtClean="0">
              <a:ln w="635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Gisha" panose="020B0502040204020203" pitchFamily="34" charset="-79"/>
            </a:endParaRPr>
          </a:p>
          <a:p>
            <a:pPr eaLnBrk="1" hangingPunct="1">
              <a:defRPr/>
            </a:pPr>
            <a:r>
              <a:rPr lang="en-GB" sz="2000" b="1" dirty="0" smtClean="0">
                <a:ln w="635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Gisha" panose="020B0502040204020203" pitchFamily="34" charset="-79"/>
              </a:rPr>
              <a:t>Brian Heath</a:t>
            </a:r>
            <a:endParaRPr lang="en-GB" sz="2000" b="1" dirty="0">
              <a:ln w="635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Gisha" panose="020B0502040204020203" pitchFamily="34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031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6" name="Group 5"/>
          <p:cNvGrpSpPr/>
          <p:nvPr/>
        </p:nvGrpSpPr>
        <p:grpSpPr>
          <a:xfrm>
            <a:off x="6248041" y="2157949"/>
            <a:ext cx="3769359" cy="2339294"/>
            <a:chOff x="6153334" y="1796527"/>
            <a:chExt cx="3769359" cy="2339294"/>
          </a:xfrm>
        </p:grpSpPr>
        <p:sp>
          <p:nvSpPr>
            <p:cNvPr id="17" name="Rounded Rectangle 16"/>
            <p:cNvSpPr/>
            <p:nvPr/>
          </p:nvSpPr>
          <p:spPr>
            <a:xfrm>
              <a:off x="6348619" y="1893065"/>
              <a:ext cx="3479814" cy="143028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153334" y="1796527"/>
              <a:ext cx="3769359" cy="2339294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The exclusion area </a:t>
              </a:r>
              <a:r>
                <a:rPr lang="en-GB" sz="1400" dirty="0" smtClean="0">
                  <a:solidFill>
                    <a:srgbClr val="78777B"/>
                  </a:solidFill>
                </a:rPr>
                <a:t>is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circular</a:t>
              </a:r>
              <a:r>
                <a:rPr lang="en-GB" sz="1400" dirty="0" smtClean="0">
                  <a:solidFill>
                    <a:srgbClr val="78777B"/>
                  </a:solidFill>
                </a:rPr>
                <a:t> for mitigation purposes.</a:t>
              </a:r>
            </a:p>
            <a:p>
              <a:pPr marL="285750" indent="-18000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78777B"/>
                  </a:solidFill>
                </a:rPr>
                <a:t>The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actual area </a:t>
              </a:r>
              <a:r>
                <a:rPr lang="en-GB" sz="1400" dirty="0" smtClean="0">
                  <a:solidFill>
                    <a:srgbClr val="78777B"/>
                  </a:solidFill>
                </a:rPr>
                <a:t>delimited by the threshold level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might not be circular</a:t>
              </a:r>
              <a:r>
                <a:rPr lang="en-GB" sz="1400" dirty="0" smtClean="0">
                  <a:solidFill>
                    <a:srgbClr val="78777B"/>
                  </a:solidFill>
                </a:rPr>
                <a:t>.</a:t>
              </a:r>
              <a:endParaRPr lang="en-GB" sz="1400" b="1" dirty="0" smtClean="0">
                <a:solidFill>
                  <a:srgbClr val="78777B"/>
                </a:solidFill>
              </a:endParaRP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en-GB" sz="1400" dirty="0" smtClean="0">
                <a:solidFill>
                  <a:srgbClr val="78777B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78777B"/>
                </a:solidFill>
              </a:endParaRPr>
            </a:p>
            <a:p>
              <a:pPr algn="ctr"/>
              <a:endParaRPr lang="en-GB" sz="1400" dirty="0">
                <a:solidFill>
                  <a:srgbClr val="78777B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31868" y="1744406"/>
            <a:ext cx="2274129" cy="249657"/>
            <a:chOff x="9520769" y="4263576"/>
            <a:chExt cx="2274129" cy="249657"/>
          </a:xfrm>
        </p:grpSpPr>
        <p:sp>
          <p:nvSpPr>
            <p:cNvPr id="26" name="Rectangle 25"/>
            <p:cNvSpPr/>
            <p:nvPr/>
          </p:nvSpPr>
          <p:spPr>
            <a:xfrm>
              <a:off x="9520769" y="4295722"/>
              <a:ext cx="216744" cy="182139"/>
            </a:xfrm>
            <a:prstGeom prst="rect">
              <a:avLst/>
            </a:prstGeom>
            <a:solidFill>
              <a:srgbClr val="FF6464"/>
            </a:solidFill>
            <a:ln>
              <a:solidFill>
                <a:srgbClr val="78777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857740" y="4263576"/>
              <a:ext cx="1937158" cy="24965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sz="1500" dirty="0" smtClean="0">
                  <a:solidFill>
                    <a:srgbClr val="78777C"/>
                  </a:solidFill>
                </a:rPr>
                <a:t>190 dB Mitigation Zone</a:t>
              </a:r>
              <a:endParaRPr lang="en-GB" sz="1500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54718" y="1758502"/>
            <a:ext cx="5460002" cy="4633089"/>
            <a:chOff x="2354718" y="1758502"/>
            <a:chExt cx="5460002" cy="4633089"/>
          </a:xfrm>
        </p:grpSpPr>
        <p:sp>
          <p:nvSpPr>
            <p:cNvPr id="13" name="Oval 12"/>
            <p:cNvSpPr/>
            <p:nvPr/>
          </p:nvSpPr>
          <p:spPr>
            <a:xfrm>
              <a:off x="3494720" y="1945790"/>
              <a:ext cx="4320000" cy="4320000"/>
            </a:xfrm>
            <a:prstGeom prst="ellipse">
              <a:avLst/>
            </a:prstGeom>
            <a:solidFill>
              <a:srgbClr val="FF6464"/>
            </a:solidFill>
            <a:ln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6387">
              <a:off x="2354718" y="5680055"/>
              <a:ext cx="1380134" cy="71153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691364" y="5069768"/>
              <a:ext cx="1937158" cy="8775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pPr algn="ctr"/>
              <a:r>
                <a:rPr lang="en-GB" sz="1600" dirty="0" smtClean="0">
                  <a:solidFill>
                    <a:schemeClr val="bg1">
                      <a:lumMod val="95000"/>
                    </a:schemeClr>
                  </a:solidFill>
                </a:rPr>
                <a:t>Exclusion Area or </a:t>
              </a:r>
              <a:r>
                <a:rPr lang="en-GB" sz="1600" b="1" dirty="0" smtClean="0">
                  <a:solidFill>
                    <a:schemeClr val="bg1">
                      <a:lumMod val="95000"/>
                    </a:schemeClr>
                  </a:solidFill>
                </a:rPr>
                <a:t>Mitigation Zone</a:t>
              </a:r>
              <a:endParaRPr lang="en-GB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18" name="Straight Connector 17"/>
            <p:cNvCxnSpPr>
              <a:endCxn id="19" idx="0"/>
            </p:cNvCxnSpPr>
            <p:nvPr/>
          </p:nvCxnSpPr>
          <p:spPr bwMode="auto">
            <a:xfrm>
              <a:off x="5708695" y="2702236"/>
              <a:ext cx="0" cy="1271285"/>
            </a:xfrm>
            <a:prstGeom prst="line">
              <a:avLst/>
            </a:prstGeom>
            <a:ln w="19050">
              <a:solidFill>
                <a:srgbClr val="78777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>
              <a:spLocks/>
            </p:cNvSpPr>
            <p:nvPr/>
          </p:nvSpPr>
          <p:spPr bwMode="auto">
            <a:xfrm>
              <a:off x="5600745" y="3973521"/>
              <a:ext cx="215900" cy="214314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5492795" y="3866365"/>
              <a:ext cx="431800" cy="4286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EFD"/>
                </a:clrFrom>
                <a:clrTo>
                  <a:srgbClr val="FD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53"/>
            <a:stretch/>
          </p:blipFill>
          <p:spPr>
            <a:xfrm rot="16200000">
              <a:off x="5197167" y="1883716"/>
              <a:ext cx="1091749" cy="84132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3" name="Rectangle 2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21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137E-6 -2.96296E-6 L -0.13546 0.0011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1921124" y="2049479"/>
            <a:ext cx="4457069" cy="4000108"/>
          </a:xfrm>
          <a:custGeom>
            <a:avLst/>
            <a:gdLst>
              <a:gd name="connsiteX0" fmla="*/ 1688851 w 4457069"/>
              <a:gd name="connsiteY0" fmla="*/ 160537 h 4000108"/>
              <a:gd name="connsiteX1" fmla="*/ 3012826 w 4457069"/>
              <a:gd name="connsiteY1" fmla="*/ 74812 h 4000108"/>
              <a:gd name="connsiteX2" fmla="*/ 3565276 w 4457069"/>
              <a:gd name="connsiteY2" fmla="*/ 1332112 h 4000108"/>
              <a:gd name="connsiteX3" fmla="*/ 4422526 w 4457069"/>
              <a:gd name="connsiteY3" fmla="*/ 2275087 h 4000108"/>
              <a:gd name="connsiteX4" fmla="*/ 4089151 w 4457069"/>
              <a:gd name="connsiteY4" fmla="*/ 3379987 h 4000108"/>
              <a:gd name="connsiteX5" fmla="*/ 2298451 w 4457069"/>
              <a:gd name="connsiteY5" fmla="*/ 3999112 h 4000108"/>
              <a:gd name="connsiteX6" fmla="*/ 212476 w 4457069"/>
              <a:gd name="connsiteY6" fmla="*/ 3246637 h 4000108"/>
              <a:gd name="connsiteX7" fmla="*/ 136276 w 4457069"/>
              <a:gd name="connsiteY7" fmla="*/ 1455937 h 4000108"/>
              <a:gd name="connsiteX8" fmla="*/ 803026 w 4457069"/>
              <a:gd name="connsiteY8" fmla="*/ 293887 h 4000108"/>
              <a:gd name="connsiteX9" fmla="*/ 1688851 w 4457069"/>
              <a:gd name="connsiteY9" fmla="*/ 160537 h 40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57069" h="4000108">
                <a:moveTo>
                  <a:pt x="1688851" y="160537"/>
                </a:moveTo>
                <a:cubicBezTo>
                  <a:pt x="2057151" y="124025"/>
                  <a:pt x="2700089" y="-120450"/>
                  <a:pt x="3012826" y="74812"/>
                </a:cubicBezTo>
                <a:cubicBezTo>
                  <a:pt x="3325563" y="270074"/>
                  <a:pt x="3330326" y="965399"/>
                  <a:pt x="3565276" y="1332112"/>
                </a:cubicBezTo>
                <a:cubicBezTo>
                  <a:pt x="3800226" y="1698825"/>
                  <a:pt x="4335214" y="1933775"/>
                  <a:pt x="4422526" y="2275087"/>
                </a:cubicBezTo>
                <a:cubicBezTo>
                  <a:pt x="4509838" y="2616399"/>
                  <a:pt x="4443164" y="3092649"/>
                  <a:pt x="4089151" y="3379987"/>
                </a:cubicBezTo>
                <a:cubicBezTo>
                  <a:pt x="3735138" y="3667325"/>
                  <a:pt x="2944563" y="4021337"/>
                  <a:pt x="2298451" y="3999112"/>
                </a:cubicBezTo>
                <a:cubicBezTo>
                  <a:pt x="1652339" y="3976887"/>
                  <a:pt x="572838" y="3670499"/>
                  <a:pt x="212476" y="3246637"/>
                </a:cubicBezTo>
                <a:cubicBezTo>
                  <a:pt x="-147886" y="2822775"/>
                  <a:pt x="37851" y="1948062"/>
                  <a:pt x="136276" y="1455937"/>
                </a:cubicBezTo>
                <a:cubicBezTo>
                  <a:pt x="234701" y="963812"/>
                  <a:pt x="542676" y="509787"/>
                  <a:pt x="803026" y="293887"/>
                </a:cubicBezTo>
                <a:cubicBezTo>
                  <a:pt x="1063376" y="77987"/>
                  <a:pt x="1320551" y="197049"/>
                  <a:pt x="1688851" y="160537"/>
                </a:cubicBezTo>
                <a:close/>
              </a:path>
            </a:pathLst>
          </a:custGeom>
          <a:solidFill>
            <a:srgbClr val="FF6464"/>
          </a:solidFill>
          <a:ln>
            <a:solidFill>
              <a:srgbClr val="787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3" name="Rectangle 2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6387">
            <a:off x="698400" y="5695200"/>
            <a:ext cx="1380134" cy="71153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631868" y="1744406"/>
            <a:ext cx="2274129" cy="249657"/>
            <a:chOff x="9520769" y="4263576"/>
            <a:chExt cx="2274129" cy="249657"/>
          </a:xfrm>
        </p:grpSpPr>
        <p:sp>
          <p:nvSpPr>
            <p:cNvPr id="43" name="Rectangle 42"/>
            <p:cNvSpPr/>
            <p:nvPr/>
          </p:nvSpPr>
          <p:spPr>
            <a:xfrm>
              <a:off x="9520769" y="4295722"/>
              <a:ext cx="216744" cy="182139"/>
            </a:xfrm>
            <a:prstGeom prst="rect">
              <a:avLst/>
            </a:prstGeom>
            <a:solidFill>
              <a:srgbClr val="FF6464"/>
            </a:solidFill>
            <a:ln>
              <a:solidFill>
                <a:srgbClr val="78777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857740" y="4263576"/>
              <a:ext cx="1937158" cy="24965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sz="1500" dirty="0" smtClean="0">
                  <a:solidFill>
                    <a:srgbClr val="78777C"/>
                  </a:solidFill>
                </a:rPr>
                <a:t>190 dB Mitigation Zone</a:t>
              </a:r>
              <a:endParaRPr lang="en-GB" sz="1500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248041" y="2157949"/>
            <a:ext cx="3769359" cy="2339294"/>
            <a:chOff x="6153334" y="1796527"/>
            <a:chExt cx="3769359" cy="2339294"/>
          </a:xfrm>
        </p:grpSpPr>
        <p:sp>
          <p:nvSpPr>
            <p:cNvPr id="49" name="Rounded Rectangle 48"/>
            <p:cNvSpPr/>
            <p:nvPr/>
          </p:nvSpPr>
          <p:spPr>
            <a:xfrm>
              <a:off x="6348619" y="1893065"/>
              <a:ext cx="3479814" cy="143028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153334" y="1796527"/>
              <a:ext cx="3769359" cy="2339294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The exclusion area </a:t>
              </a:r>
              <a:r>
                <a:rPr lang="en-GB" sz="1400" dirty="0" smtClean="0">
                  <a:solidFill>
                    <a:srgbClr val="78777B"/>
                  </a:solidFill>
                </a:rPr>
                <a:t>is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circular</a:t>
              </a:r>
              <a:r>
                <a:rPr lang="en-GB" sz="1400" dirty="0" smtClean="0">
                  <a:solidFill>
                    <a:srgbClr val="78777B"/>
                  </a:solidFill>
                </a:rPr>
                <a:t> for mitigation purposes.</a:t>
              </a:r>
            </a:p>
            <a:p>
              <a:pPr marL="285750" indent="-18000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78777B"/>
                  </a:solidFill>
                </a:rPr>
                <a:t>The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actual area </a:t>
              </a:r>
              <a:r>
                <a:rPr lang="en-GB" sz="1400" dirty="0" smtClean="0">
                  <a:solidFill>
                    <a:srgbClr val="78777B"/>
                  </a:solidFill>
                </a:rPr>
                <a:t>delimited by the threshold level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might not be circular</a:t>
              </a:r>
              <a:r>
                <a:rPr lang="en-GB" sz="1400" dirty="0" smtClean="0">
                  <a:solidFill>
                    <a:srgbClr val="78777B"/>
                  </a:solidFill>
                </a:rPr>
                <a:t>.</a:t>
              </a:r>
              <a:endParaRPr lang="en-GB" sz="1400" b="1" dirty="0" smtClean="0">
                <a:solidFill>
                  <a:srgbClr val="78777B"/>
                </a:solidFill>
              </a:endParaRP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en-GB" sz="1400" dirty="0" smtClean="0">
                <a:solidFill>
                  <a:srgbClr val="78777B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78777B"/>
                </a:solidFill>
              </a:endParaRPr>
            </a:p>
            <a:p>
              <a:pPr algn="ctr"/>
              <a:endParaRPr lang="en-GB" sz="1400" dirty="0">
                <a:solidFill>
                  <a:srgbClr val="78777B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836000" y="1951200"/>
            <a:ext cx="4320000" cy="4320000"/>
          </a:xfrm>
          <a:prstGeom prst="ellipse">
            <a:avLst/>
          </a:prstGeom>
          <a:solidFill>
            <a:srgbClr val="FF6464"/>
          </a:solidFill>
          <a:ln>
            <a:solidFill>
              <a:srgbClr val="787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>
            <a:endCxn id="45" idx="0"/>
          </p:cNvCxnSpPr>
          <p:nvPr/>
        </p:nvCxnSpPr>
        <p:spPr bwMode="auto">
          <a:xfrm>
            <a:off x="4058314" y="2707733"/>
            <a:ext cx="0" cy="1271285"/>
          </a:xfrm>
          <a:prstGeom prst="line">
            <a:avLst/>
          </a:prstGeom>
          <a:ln w="19050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/>
          </p:cNvSpPr>
          <p:nvPr/>
        </p:nvSpPr>
        <p:spPr bwMode="auto">
          <a:xfrm>
            <a:off x="3950364" y="3979018"/>
            <a:ext cx="215900" cy="21431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3842414" y="3871862"/>
            <a:ext cx="431800" cy="42862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3"/>
          <a:stretch/>
        </p:blipFill>
        <p:spPr>
          <a:xfrm rot="16200000">
            <a:off x="3546786" y="1889213"/>
            <a:ext cx="1091749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3" name="Rectangle 2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7631868" y="1744406"/>
            <a:ext cx="2274129" cy="249657"/>
            <a:chOff x="9520769" y="4263576"/>
            <a:chExt cx="2274129" cy="249657"/>
          </a:xfrm>
        </p:grpSpPr>
        <p:sp>
          <p:nvSpPr>
            <p:cNvPr id="67" name="Rectangle 66"/>
            <p:cNvSpPr/>
            <p:nvPr/>
          </p:nvSpPr>
          <p:spPr>
            <a:xfrm>
              <a:off x="9520769" y="4295722"/>
              <a:ext cx="216744" cy="182139"/>
            </a:xfrm>
            <a:prstGeom prst="rect">
              <a:avLst/>
            </a:prstGeom>
            <a:solidFill>
              <a:srgbClr val="FF6464"/>
            </a:solidFill>
            <a:ln>
              <a:solidFill>
                <a:srgbClr val="78777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9857740" y="4263576"/>
              <a:ext cx="1937158" cy="24965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sz="1500" dirty="0" smtClean="0">
                  <a:solidFill>
                    <a:srgbClr val="78777C"/>
                  </a:solidFill>
                </a:rPr>
                <a:t>190 dB Mitigation Zone</a:t>
              </a:r>
              <a:endParaRPr lang="en-GB" sz="1500" dirty="0">
                <a:solidFill>
                  <a:srgbClr val="78777C"/>
                </a:solidFill>
              </a:endParaRPr>
            </a:p>
          </p:txBody>
        </p:sp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6" name="Group 15"/>
          <p:cNvGrpSpPr/>
          <p:nvPr/>
        </p:nvGrpSpPr>
        <p:grpSpPr>
          <a:xfrm>
            <a:off x="2354718" y="1758502"/>
            <a:ext cx="5460002" cy="4633089"/>
            <a:chOff x="2354718" y="1758502"/>
            <a:chExt cx="5460002" cy="4633089"/>
          </a:xfrm>
        </p:grpSpPr>
        <p:sp>
          <p:nvSpPr>
            <p:cNvPr id="17" name="Oval 16"/>
            <p:cNvSpPr/>
            <p:nvPr/>
          </p:nvSpPr>
          <p:spPr>
            <a:xfrm>
              <a:off x="3494720" y="1945790"/>
              <a:ext cx="4320000" cy="4320000"/>
            </a:xfrm>
            <a:prstGeom prst="ellipse">
              <a:avLst/>
            </a:prstGeom>
            <a:solidFill>
              <a:srgbClr val="FF6464"/>
            </a:solidFill>
            <a:ln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6387">
              <a:off x="2354718" y="5680055"/>
              <a:ext cx="1380134" cy="711536"/>
            </a:xfrm>
            <a:prstGeom prst="rect">
              <a:avLst/>
            </a:prstGeom>
          </p:spPr>
        </p:pic>
        <p:cxnSp>
          <p:nvCxnSpPr>
            <p:cNvPr id="20" name="Straight Connector 19"/>
            <p:cNvCxnSpPr>
              <a:endCxn id="21" idx="0"/>
            </p:cNvCxnSpPr>
            <p:nvPr/>
          </p:nvCxnSpPr>
          <p:spPr bwMode="auto">
            <a:xfrm>
              <a:off x="5708695" y="2702236"/>
              <a:ext cx="0" cy="1271285"/>
            </a:xfrm>
            <a:prstGeom prst="line">
              <a:avLst/>
            </a:prstGeom>
            <a:ln w="19050">
              <a:solidFill>
                <a:srgbClr val="78777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>
              <a:spLocks/>
            </p:cNvSpPr>
            <p:nvPr/>
          </p:nvSpPr>
          <p:spPr bwMode="auto">
            <a:xfrm>
              <a:off x="5600745" y="3973521"/>
              <a:ext cx="215900" cy="214314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5492795" y="3866365"/>
              <a:ext cx="431800" cy="4286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EFD"/>
                </a:clrFrom>
                <a:clrTo>
                  <a:srgbClr val="FD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53"/>
            <a:stretch/>
          </p:blipFill>
          <p:spPr>
            <a:xfrm rot="16200000">
              <a:off x="5197167" y="1883716"/>
              <a:ext cx="1091749" cy="841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02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3" name="Rectangle 2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631868" y="1744406"/>
            <a:ext cx="2274129" cy="249657"/>
            <a:chOff x="9520769" y="4263576"/>
            <a:chExt cx="2274129" cy="249657"/>
          </a:xfrm>
        </p:grpSpPr>
        <p:sp>
          <p:nvSpPr>
            <p:cNvPr id="30" name="Rectangle 29"/>
            <p:cNvSpPr/>
            <p:nvPr/>
          </p:nvSpPr>
          <p:spPr>
            <a:xfrm>
              <a:off x="9520769" y="4295722"/>
              <a:ext cx="216744" cy="182139"/>
            </a:xfrm>
            <a:prstGeom prst="rect">
              <a:avLst/>
            </a:prstGeom>
            <a:solidFill>
              <a:srgbClr val="FF6464"/>
            </a:solidFill>
            <a:ln>
              <a:solidFill>
                <a:srgbClr val="78777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857740" y="4263576"/>
              <a:ext cx="1937158" cy="24965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sz="1500" dirty="0" smtClean="0">
                  <a:solidFill>
                    <a:srgbClr val="78777C"/>
                  </a:solidFill>
                </a:rPr>
                <a:t>190 dB Mitigation Zone</a:t>
              </a:r>
              <a:endParaRPr lang="en-GB" sz="1500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31867" y="2015481"/>
            <a:ext cx="2274129" cy="249657"/>
            <a:chOff x="9520768" y="4534651"/>
            <a:chExt cx="2274129" cy="249657"/>
          </a:xfrm>
        </p:grpSpPr>
        <p:sp>
          <p:nvSpPr>
            <p:cNvPr id="33" name="Rectangle 32"/>
            <p:cNvSpPr/>
            <p:nvPr/>
          </p:nvSpPr>
          <p:spPr>
            <a:xfrm>
              <a:off x="9520768" y="4566797"/>
              <a:ext cx="216744" cy="182139"/>
            </a:xfrm>
            <a:prstGeom prst="rect">
              <a:avLst/>
            </a:prstGeom>
            <a:solidFill>
              <a:srgbClr val="FFFF64"/>
            </a:solidFill>
            <a:ln>
              <a:solidFill>
                <a:srgbClr val="78777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857739" y="4534651"/>
              <a:ext cx="1937158" cy="24965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GB" sz="1500" dirty="0" smtClean="0">
                  <a:solidFill>
                    <a:srgbClr val="78777C"/>
                  </a:solidFill>
                </a:rPr>
                <a:t>180 dB Mitigation Zone</a:t>
              </a:r>
              <a:endParaRPr lang="en-GB" sz="1500" dirty="0">
                <a:solidFill>
                  <a:srgbClr val="78777C"/>
                </a:solidFill>
              </a:endParaRPr>
            </a:p>
          </p:txBody>
        </p:sp>
      </p:grpSp>
      <p:sp>
        <p:nvSpPr>
          <p:cNvPr id="42" name="Oval 41"/>
          <p:cNvSpPr/>
          <p:nvPr/>
        </p:nvSpPr>
        <p:spPr>
          <a:xfrm>
            <a:off x="3494718" y="1945790"/>
            <a:ext cx="4320000" cy="4320000"/>
          </a:xfrm>
          <a:prstGeom prst="ellipse">
            <a:avLst/>
          </a:prstGeom>
          <a:solidFill>
            <a:srgbClr val="FFFF64"/>
          </a:solidFill>
          <a:ln>
            <a:solidFill>
              <a:srgbClr val="787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4934718" y="3334858"/>
            <a:ext cx="1440000" cy="1440000"/>
          </a:xfrm>
          <a:prstGeom prst="ellipse">
            <a:avLst/>
          </a:prstGeom>
          <a:solidFill>
            <a:srgbClr val="FF6464"/>
          </a:solidFill>
          <a:ln>
            <a:solidFill>
              <a:srgbClr val="787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6387">
            <a:off x="4644173" y="4542067"/>
            <a:ext cx="460862" cy="237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7" name="Straight Connector 16"/>
          <p:cNvCxnSpPr/>
          <p:nvPr/>
        </p:nvCxnSpPr>
        <p:spPr bwMode="auto">
          <a:xfrm>
            <a:off x="5654718" y="3533775"/>
            <a:ext cx="1637" cy="521083"/>
          </a:xfrm>
          <a:prstGeom prst="line">
            <a:avLst/>
          </a:prstGeom>
          <a:ln w="6350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6411" y="3032485"/>
            <a:ext cx="981114" cy="294462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/>
        </p:nvSpPr>
        <p:spPr>
          <a:xfrm>
            <a:off x="5551200" y="3957548"/>
            <a:ext cx="214768" cy="216000"/>
          </a:xfrm>
          <a:prstGeom prst="ellipse">
            <a:avLst/>
          </a:prstGeom>
          <a:noFill/>
          <a:ln w="63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/>
          <p:cNvSpPr>
            <a:spLocks noChangeAspect="1"/>
          </p:cNvSpPr>
          <p:nvPr/>
        </p:nvSpPr>
        <p:spPr bwMode="auto">
          <a:xfrm>
            <a:off x="5614918" y="4020161"/>
            <a:ext cx="90774" cy="9077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8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3" name="Rectangle 2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7631867" y="1744406"/>
            <a:ext cx="2274130" cy="789174"/>
            <a:chOff x="7631867" y="1744406"/>
            <a:chExt cx="2274130" cy="789174"/>
          </a:xfrm>
        </p:grpSpPr>
        <p:grpSp>
          <p:nvGrpSpPr>
            <p:cNvPr id="25" name="Group 24"/>
            <p:cNvGrpSpPr/>
            <p:nvPr/>
          </p:nvGrpSpPr>
          <p:grpSpPr>
            <a:xfrm>
              <a:off x="7631868" y="1744406"/>
              <a:ext cx="2274129" cy="249657"/>
              <a:chOff x="9520769" y="4263576"/>
              <a:chExt cx="2274129" cy="249657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9520769" y="4295722"/>
                <a:ext cx="216744" cy="182139"/>
              </a:xfrm>
              <a:prstGeom prst="rect">
                <a:avLst/>
              </a:prstGeom>
              <a:solidFill>
                <a:srgbClr val="FF6464"/>
              </a:solidFill>
              <a:ln>
                <a:solidFill>
                  <a:srgbClr val="7877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857740" y="4263576"/>
                <a:ext cx="1937158" cy="2496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GB" sz="1500" dirty="0" smtClean="0">
                    <a:solidFill>
                      <a:srgbClr val="78777C"/>
                    </a:solidFill>
                  </a:rPr>
                  <a:t>190 dB Mitigation Zone</a:t>
                </a:r>
                <a:endParaRPr lang="en-GB" sz="1500" dirty="0">
                  <a:solidFill>
                    <a:srgbClr val="78777C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631867" y="2015481"/>
              <a:ext cx="2274129" cy="249657"/>
              <a:chOff x="9520768" y="4534651"/>
              <a:chExt cx="2274129" cy="24965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9520768" y="4566797"/>
                <a:ext cx="216744" cy="182139"/>
              </a:xfrm>
              <a:prstGeom prst="rect">
                <a:avLst/>
              </a:prstGeom>
              <a:solidFill>
                <a:srgbClr val="FFFF64"/>
              </a:solidFill>
              <a:ln>
                <a:solidFill>
                  <a:srgbClr val="7877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9857739" y="4534651"/>
                <a:ext cx="1937158" cy="2496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GB" sz="1500" dirty="0" smtClean="0">
                    <a:solidFill>
                      <a:srgbClr val="78777C"/>
                    </a:solidFill>
                  </a:rPr>
                  <a:t>180 dB Mitigation Zone</a:t>
                </a:r>
                <a:endParaRPr lang="en-GB" sz="1500" dirty="0">
                  <a:solidFill>
                    <a:srgbClr val="78777C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631867" y="2283923"/>
              <a:ext cx="2274129" cy="249657"/>
              <a:chOff x="9520768" y="4803093"/>
              <a:chExt cx="2274129" cy="249657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9520768" y="4835239"/>
                <a:ext cx="216744" cy="182139"/>
              </a:xfrm>
              <a:prstGeom prst="rect">
                <a:avLst/>
              </a:prstGeom>
              <a:solidFill>
                <a:srgbClr val="71DAFF"/>
              </a:solidFill>
              <a:ln>
                <a:solidFill>
                  <a:srgbClr val="78777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9857739" y="4803093"/>
                <a:ext cx="1937158" cy="2496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GB" sz="1500" dirty="0" smtClean="0">
                    <a:solidFill>
                      <a:srgbClr val="78777C"/>
                    </a:solidFill>
                  </a:rPr>
                  <a:t>160 dB Mitigation Zone</a:t>
                </a:r>
                <a:endParaRPr lang="en-GB" sz="1500" dirty="0">
                  <a:solidFill>
                    <a:srgbClr val="78777C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494745" y="1944000"/>
            <a:ext cx="4320000" cy="4320000"/>
            <a:chOff x="3494745" y="1944000"/>
            <a:chExt cx="4320000" cy="4320000"/>
          </a:xfrm>
        </p:grpSpPr>
        <p:sp>
          <p:nvSpPr>
            <p:cNvPr id="44" name="Oval 43"/>
            <p:cNvSpPr/>
            <p:nvPr/>
          </p:nvSpPr>
          <p:spPr>
            <a:xfrm>
              <a:off x="3494745" y="1944000"/>
              <a:ext cx="4320000" cy="4320000"/>
            </a:xfrm>
            <a:prstGeom prst="ellipse">
              <a:avLst/>
            </a:prstGeom>
            <a:solidFill>
              <a:srgbClr val="71DAFF"/>
            </a:solidFill>
            <a:ln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5440798" y="3855929"/>
              <a:ext cx="432000" cy="432000"/>
            </a:xfrm>
            <a:prstGeom prst="ellipse">
              <a:avLst/>
            </a:prstGeom>
            <a:solidFill>
              <a:srgbClr val="FFFF64"/>
            </a:solidFill>
            <a:ln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5584798" y="4004046"/>
              <a:ext cx="144000" cy="144000"/>
            </a:xfrm>
            <a:prstGeom prst="ellipse">
              <a:avLst/>
            </a:prstGeom>
            <a:solidFill>
              <a:srgbClr val="FF6464"/>
            </a:solidFill>
            <a:ln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DFEFD"/>
                </a:clrFrom>
                <a:clrTo>
                  <a:srgbClr val="FD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589722" y="3980816"/>
              <a:ext cx="140159" cy="4206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6387">
              <a:off x="5526754" y="4128288"/>
              <a:ext cx="76810" cy="39600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2" name="Group 21"/>
          <p:cNvGrpSpPr/>
          <p:nvPr/>
        </p:nvGrpSpPr>
        <p:grpSpPr>
          <a:xfrm>
            <a:off x="7015241" y="4694400"/>
            <a:ext cx="2494345" cy="1306634"/>
            <a:chOff x="6907955" y="4918675"/>
            <a:chExt cx="2891827" cy="1306634"/>
          </a:xfrm>
        </p:grpSpPr>
        <p:sp>
          <p:nvSpPr>
            <p:cNvPr id="23" name="Rounded Rectangle 22"/>
            <p:cNvSpPr/>
            <p:nvPr/>
          </p:nvSpPr>
          <p:spPr>
            <a:xfrm>
              <a:off x="6907955" y="4918675"/>
              <a:ext cx="2762517" cy="1180238"/>
            </a:xfrm>
            <a:prstGeom prst="roundRect">
              <a:avLst/>
            </a:prstGeom>
            <a:gradFill flip="none" rotWithShape="1">
              <a:gsLst>
                <a:gs pos="0">
                  <a:srgbClr val="6464FF"/>
                </a:gs>
                <a:gs pos="100000">
                  <a:srgbClr val="71DAFF"/>
                </a:gs>
              </a:gsLst>
              <a:lin ang="8100000" scaled="1"/>
              <a:tileRect/>
            </a:gradFill>
            <a:ln w="19050">
              <a:solidFill>
                <a:srgbClr val="6464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907956" y="4994943"/>
              <a:ext cx="2891826" cy="123036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sz="1500" b="1" dirty="0" smtClean="0">
                  <a:solidFill>
                    <a:schemeClr val="bg1"/>
                  </a:solidFill>
                </a:rPr>
                <a:t>Low Threshold Levels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GB" sz="1400" dirty="0" smtClean="0">
                  <a:solidFill>
                    <a:schemeClr val="bg1"/>
                  </a:solidFill>
                </a:rPr>
                <a:t>Larger mitigation zones</a:t>
              </a:r>
            </a:p>
            <a:p>
              <a:pPr>
                <a:lnSpc>
                  <a:spcPct val="120000"/>
                </a:lnSpc>
              </a:pPr>
              <a:r>
                <a:rPr lang="en-GB" sz="1400" dirty="0" smtClean="0">
                  <a:solidFill>
                    <a:schemeClr val="bg1"/>
                  </a:solidFill>
                </a:rPr>
                <a:t>Prevent behavioural impact</a:t>
              </a:r>
            </a:p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10424" y="2250000"/>
            <a:ext cx="2484717" cy="1306634"/>
            <a:chOff x="6907955" y="4918675"/>
            <a:chExt cx="2891826" cy="1306634"/>
          </a:xfrm>
        </p:grpSpPr>
        <p:sp>
          <p:nvSpPr>
            <p:cNvPr id="35" name="Rounded Rectangle 34"/>
            <p:cNvSpPr/>
            <p:nvPr/>
          </p:nvSpPr>
          <p:spPr>
            <a:xfrm>
              <a:off x="6907955" y="4918675"/>
              <a:ext cx="2762517" cy="1180238"/>
            </a:xfrm>
            <a:prstGeom prst="roundRect">
              <a:avLst/>
            </a:prstGeom>
            <a:gradFill flip="none" rotWithShape="1">
              <a:gsLst>
                <a:gs pos="0">
                  <a:srgbClr val="FF6464"/>
                </a:gs>
                <a:gs pos="100000">
                  <a:srgbClr val="FFFF64"/>
                </a:gs>
              </a:gsLst>
              <a:lin ang="8100000" scaled="1"/>
              <a:tileRect/>
            </a:gradFill>
            <a:ln w="19050">
              <a:solidFill>
                <a:srgbClr val="FF646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907955" y="4994943"/>
              <a:ext cx="2891826" cy="123036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sz="1500" b="1" dirty="0" smtClean="0">
                  <a:solidFill>
                    <a:srgbClr val="78777C"/>
                  </a:solidFill>
                </a:rPr>
                <a:t>High Threshold Levels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en-GB" sz="1400" dirty="0" smtClean="0">
                  <a:solidFill>
                    <a:srgbClr val="78777C"/>
                  </a:solidFill>
                </a:rPr>
                <a:t>Smaller mitigation zones</a:t>
              </a:r>
            </a:p>
            <a:p>
              <a:pPr>
                <a:lnSpc>
                  <a:spcPct val="120000"/>
                </a:lnSpc>
              </a:pPr>
              <a:r>
                <a:rPr lang="en-GB" sz="1400" dirty="0" smtClean="0">
                  <a:solidFill>
                    <a:srgbClr val="78777C"/>
                  </a:solidFill>
                </a:rPr>
                <a:t>Prevent auditory injury</a:t>
              </a:r>
            </a:p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0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659E-6 3.7037E-7 L -0.13884 0.0013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2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5001E-6 4.44444E-6 L -0.02449 4.44444E-6 C -0.03556 4.44444E-6 -0.04884 0.07754 -0.04884 0.14074 L -0.04884 0.28148 " pathEditMode="relative" rAng="0" ptsTypes="AAAA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1801151"/>
            <a:ext cx="9014908" cy="41338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_tradnl" sz="2200" dirty="0" err="1" smtClean="0">
                <a:solidFill>
                  <a:srgbClr val="78777B"/>
                </a:solidFill>
              </a:rPr>
              <a:t>The</a:t>
            </a:r>
            <a:r>
              <a:rPr lang="es-ES_tradnl" sz="2200" dirty="0" smtClean="0">
                <a:solidFill>
                  <a:srgbClr val="78777B"/>
                </a:solidFill>
              </a:rPr>
              <a:t> sea </a:t>
            </a:r>
            <a:r>
              <a:rPr lang="es-ES_tradnl" sz="2200" dirty="0" err="1" smtClean="0">
                <a:solidFill>
                  <a:srgbClr val="78777B"/>
                </a:solidFill>
              </a:rPr>
              <a:t>is</a:t>
            </a:r>
            <a:r>
              <a:rPr lang="es-ES_tradnl" sz="2200" dirty="0">
                <a:solidFill>
                  <a:srgbClr val="78777B"/>
                </a:solidFill>
              </a:rPr>
              <a:t> </a:t>
            </a:r>
            <a:r>
              <a:rPr lang="es-ES_tradnl" sz="2200" dirty="0" smtClean="0">
                <a:solidFill>
                  <a:srgbClr val="78777B"/>
                </a:solidFill>
              </a:rPr>
              <a:t>a </a:t>
            </a:r>
            <a:r>
              <a:rPr lang="es-ES_tradnl" sz="2200" b="1" dirty="0" err="1">
                <a:solidFill>
                  <a:srgbClr val="78777B"/>
                </a:solidFill>
              </a:rPr>
              <a:t>complex</a:t>
            </a:r>
            <a:r>
              <a:rPr lang="es-ES_tradnl" sz="2200" b="1" dirty="0">
                <a:solidFill>
                  <a:srgbClr val="78777B"/>
                </a:solidFill>
              </a:rPr>
              <a:t> </a:t>
            </a:r>
            <a:r>
              <a:rPr lang="es-ES_tradnl" sz="2200" b="1" dirty="0" err="1" smtClean="0">
                <a:solidFill>
                  <a:srgbClr val="78777B"/>
                </a:solidFill>
              </a:rPr>
              <a:t>acoustic</a:t>
            </a:r>
            <a:r>
              <a:rPr lang="es-ES_tradnl" sz="2200" b="1" dirty="0" smtClean="0">
                <a:solidFill>
                  <a:srgbClr val="78777B"/>
                </a:solidFill>
              </a:rPr>
              <a:t> </a:t>
            </a:r>
            <a:r>
              <a:rPr lang="es-ES_tradnl" sz="2200" b="1" dirty="0" err="1" smtClean="0">
                <a:solidFill>
                  <a:srgbClr val="78777B"/>
                </a:solidFill>
              </a:rPr>
              <a:t>environment</a:t>
            </a:r>
            <a:endParaRPr lang="en-GB" sz="2200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78777B"/>
                </a:solidFill>
              </a:rPr>
              <a:t>The sound field depends </a:t>
            </a:r>
            <a:r>
              <a:rPr lang="en-GB" dirty="0" smtClean="0">
                <a:solidFill>
                  <a:srgbClr val="78777B"/>
                </a:solidFill>
              </a:rPr>
              <a:t>on the </a:t>
            </a:r>
            <a:r>
              <a:rPr lang="en-GB" dirty="0">
                <a:solidFill>
                  <a:srgbClr val="78777B"/>
                </a:solidFill>
              </a:rPr>
              <a:t>source, bathymetry, water properties and </a:t>
            </a:r>
            <a:r>
              <a:rPr lang="en-GB" dirty="0" smtClean="0">
                <a:solidFill>
                  <a:srgbClr val="78777B"/>
                </a:solidFill>
              </a:rPr>
              <a:t>seabed geology.</a:t>
            </a:r>
            <a:endParaRPr lang="en-GB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78777B"/>
                </a:solidFill>
              </a:rPr>
              <a:t>T</a:t>
            </a:r>
            <a:r>
              <a:rPr lang="en-GB" dirty="0" smtClean="0">
                <a:solidFill>
                  <a:srgbClr val="78777B"/>
                </a:solidFill>
              </a:rPr>
              <a:t>he </a:t>
            </a:r>
            <a:r>
              <a:rPr lang="en-GB" dirty="0">
                <a:solidFill>
                  <a:srgbClr val="78777B"/>
                </a:solidFill>
              </a:rPr>
              <a:t>environment </a:t>
            </a:r>
            <a:r>
              <a:rPr lang="en-GB" dirty="0" smtClean="0">
                <a:solidFill>
                  <a:srgbClr val="78777B"/>
                </a:solidFill>
              </a:rPr>
              <a:t>characteristics vary in space and time.</a:t>
            </a:r>
            <a:endParaRPr lang="en-GB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78777B"/>
                </a:solidFill>
              </a:rPr>
              <a:t>A </a:t>
            </a:r>
            <a:r>
              <a:rPr lang="en-GB" sz="2200" b="1" dirty="0">
                <a:solidFill>
                  <a:srgbClr val="78777B"/>
                </a:solidFill>
              </a:rPr>
              <a:t>good SSV approach </a:t>
            </a:r>
            <a:r>
              <a:rPr lang="en-GB" sz="2200" dirty="0">
                <a:solidFill>
                  <a:srgbClr val="78777B"/>
                </a:solidFill>
              </a:rPr>
              <a:t>must: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78777B"/>
                </a:solidFill>
              </a:rPr>
              <a:t>Account for</a:t>
            </a:r>
            <a:r>
              <a:rPr lang="en-GB" dirty="0">
                <a:solidFill>
                  <a:srgbClr val="78777B"/>
                </a:solidFill>
              </a:rPr>
              <a:t> the </a:t>
            </a:r>
            <a:r>
              <a:rPr lang="en-GB" b="1" dirty="0">
                <a:solidFill>
                  <a:srgbClr val="78777B"/>
                </a:solidFill>
              </a:rPr>
              <a:t>dynamic nature </a:t>
            </a:r>
            <a:r>
              <a:rPr lang="en-GB" dirty="0">
                <a:solidFill>
                  <a:srgbClr val="78777B"/>
                </a:solidFill>
              </a:rPr>
              <a:t>of the underwater </a:t>
            </a:r>
            <a:r>
              <a:rPr lang="en-GB" dirty="0" smtClean="0">
                <a:solidFill>
                  <a:srgbClr val="78777B"/>
                </a:solidFill>
              </a:rPr>
              <a:t>environment.</a:t>
            </a:r>
            <a:endParaRPr lang="en-GB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78777B"/>
                </a:solidFill>
              </a:rPr>
              <a:t>Define a </a:t>
            </a:r>
            <a:r>
              <a:rPr lang="en-GB" b="1" dirty="0">
                <a:solidFill>
                  <a:srgbClr val="78777B"/>
                </a:solidFill>
              </a:rPr>
              <a:t>exclusion area </a:t>
            </a:r>
            <a:r>
              <a:rPr lang="en-GB" dirty="0">
                <a:solidFill>
                  <a:srgbClr val="78777B"/>
                </a:solidFill>
              </a:rPr>
              <a:t>(</a:t>
            </a:r>
            <a:r>
              <a:rPr lang="en-GB" i="1" dirty="0">
                <a:solidFill>
                  <a:srgbClr val="78777B"/>
                </a:solidFill>
              </a:rPr>
              <a:t>mitigation zone</a:t>
            </a:r>
            <a:r>
              <a:rPr lang="en-GB" b="1" dirty="0">
                <a:solidFill>
                  <a:srgbClr val="78777B"/>
                </a:solidFill>
              </a:rPr>
              <a:t>) for each </a:t>
            </a:r>
            <a:r>
              <a:rPr lang="en-GB" b="1" dirty="0" smtClean="0">
                <a:solidFill>
                  <a:srgbClr val="78777B"/>
                </a:solidFill>
              </a:rPr>
              <a:t>distinct situation</a:t>
            </a:r>
            <a:endParaRPr lang="en-GB" dirty="0">
              <a:solidFill>
                <a:srgbClr val="78777B"/>
              </a:solidFill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GB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032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2085143"/>
            <a:ext cx="9014908" cy="41913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Deployment</a:t>
            </a:r>
            <a:r>
              <a:rPr lang="en-GB" sz="2200" dirty="0" smtClean="0">
                <a:solidFill>
                  <a:srgbClr val="78777B"/>
                </a:solidFill>
              </a:rPr>
              <a:t>: </a:t>
            </a:r>
            <a:r>
              <a:rPr lang="en-GB" sz="2200" b="1" dirty="0" smtClean="0">
                <a:solidFill>
                  <a:srgbClr val="DBAC28"/>
                </a:solidFill>
              </a:rPr>
              <a:t>drift buoys </a:t>
            </a:r>
            <a:r>
              <a:rPr lang="en-GB" sz="2200" dirty="0" smtClean="0">
                <a:solidFill>
                  <a:srgbClr val="78777B"/>
                </a:solidFill>
              </a:rPr>
              <a:t>or </a:t>
            </a:r>
            <a:r>
              <a:rPr lang="en-GB" sz="2200" b="1" dirty="0" smtClean="0">
                <a:solidFill>
                  <a:srgbClr val="BA75FF"/>
                </a:solidFill>
              </a:rPr>
              <a:t>towed hydrophones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C"/>
                </a:solidFill>
              </a:rPr>
              <a:t>Source</a:t>
            </a:r>
            <a:r>
              <a:rPr lang="en-GB" sz="2200" dirty="0" smtClean="0">
                <a:solidFill>
                  <a:srgbClr val="78777B"/>
                </a:solidFill>
              </a:rPr>
              <a:t>: </a:t>
            </a:r>
            <a:r>
              <a:rPr lang="en-GB" sz="2200" b="1" dirty="0" smtClean="0">
                <a:solidFill>
                  <a:srgbClr val="FF6464"/>
                </a:solidFill>
              </a:rPr>
              <a:t>impulsive source</a:t>
            </a:r>
            <a:r>
              <a:rPr lang="en-GB" sz="2200" dirty="0" smtClean="0">
                <a:solidFill>
                  <a:srgbClr val="FF6464"/>
                </a:solidFill>
              </a:rPr>
              <a:t> </a:t>
            </a:r>
            <a:r>
              <a:rPr lang="en-GB" sz="2200" dirty="0" smtClean="0">
                <a:solidFill>
                  <a:srgbClr val="78777B"/>
                </a:solidFill>
              </a:rPr>
              <a:t>towed by seismic vessel</a:t>
            </a: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C"/>
                </a:solidFill>
              </a:rPr>
              <a:t>Receiver</a:t>
            </a:r>
            <a:r>
              <a:rPr lang="en-GB" sz="2200" dirty="0" smtClean="0">
                <a:solidFill>
                  <a:srgbClr val="78777B"/>
                </a:solidFill>
              </a:rPr>
              <a:t>: electronics + acquisition software + GPS + hydrophones</a:t>
            </a:r>
          </a:p>
          <a:p>
            <a:pPr marL="285750" indent="-285750">
              <a:lnSpc>
                <a:spcPct val="12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Data collected</a:t>
            </a:r>
            <a:endParaRPr lang="en-GB" sz="2200" b="1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Acoustic signal</a:t>
            </a:r>
            <a:r>
              <a:rPr lang="en-GB" dirty="0" smtClean="0">
                <a:solidFill>
                  <a:srgbClr val="78777B"/>
                </a:solidFill>
              </a:rPr>
              <a:t>: PCM 16-bit, 2 channels, 88.2 </a:t>
            </a:r>
            <a:r>
              <a:rPr lang="en-GB" dirty="0" err="1" smtClean="0">
                <a:solidFill>
                  <a:srgbClr val="78777B"/>
                </a:solidFill>
              </a:rPr>
              <a:t>kS</a:t>
            </a:r>
            <a:r>
              <a:rPr lang="en-GB" dirty="0" smtClean="0">
                <a:solidFill>
                  <a:srgbClr val="78777B"/>
                </a:solidFill>
              </a:rPr>
              <a:t>/s to 500 </a:t>
            </a:r>
            <a:r>
              <a:rPr lang="en-GB" dirty="0" err="1" smtClean="0">
                <a:solidFill>
                  <a:srgbClr val="78777B"/>
                </a:solidFill>
              </a:rPr>
              <a:t>kS</a:t>
            </a:r>
            <a:r>
              <a:rPr lang="en-GB" dirty="0" smtClean="0">
                <a:solidFill>
                  <a:srgbClr val="78777B"/>
                </a:solidFill>
              </a:rPr>
              <a:t>/s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Position of receiver</a:t>
            </a:r>
            <a:r>
              <a:rPr lang="en-GB" dirty="0" smtClean="0">
                <a:solidFill>
                  <a:srgbClr val="78777B"/>
                </a:solidFill>
              </a:rPr>
              <a:t>:</a:t>
            </a:r>
            <a:r>
              <a:rPr lang="en-GB" b="1" dirty="0" smtClean="0">
                <a:solidFill>
                  <a:srgbClr val="78777B"/>
                </a:solidFill>
              </a:rPr>
              <a:t> </a:t>
            </a:r>
            <a:r>
              <a:rPr lang="en-GB" dirty="0" smtClean="0">
                <a:solidFill>
                  <a:srgbClr val="78777B"/>
                </a:solidFill>
              </a:rPr>
              <a:t>GPS and AIS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Position of source</a:t>
            </a:r>
            <a:r>
              <a:rPr lang="en-GB" dirty="0" smtClean="0">
                <a:solidFill>
                  <a:srgbClr val="78777B"/>
                </a:solidFill>
              </a:rPr>
              <a:t>: AIS and P190/SPS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Log report</a:t>
            </a:r>
            <a:r>
              <a:rPr lang="en-GB" dirty="0" smtClean="0">
                <a:solidFill>
                  <a:srgbClr val="78777B"/>
                </a:solidFill>
              </a:rPr>
              <a:t>: deployment/retrieval times, source status, </a:t>
            </a:r>
            <a:r>
              <a:rPr lang="en-GB" dirty="0" err="1" smtClean="0">
                <a:solidFill>
                  <a:srgbClr val="78777B"/>
                </a:solidFill>
              </a:rPr>
              <a:t>etc</a:t>
            </a:r>
            <a:endParaRPr lang="en-GB" dirty="0" smtClean="0">
              <a:solidFill>
                <a:srgbClr val="78777B"/>
              </a:solidFill>
            </a:endParaRPr>
          </a:p>
          <a:p>
            <a:pPr>
              <a:lnSpc>
                <a:spcPct val="150000"/>
              </a:lnSpc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COLLECTION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SOUND FIELD MAPPING METHODS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03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575669" y="3159921"/>
            <a:ext cx="1092199" cy="5222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00" b="1" dirty="0">
                <a:solidFill>
                  <a:srgbClr val="A1B6E2"/>
                </a:solidFill>
                <a:cs typeface="Tunga" panose="020B0502040204020203" pitchFamily="34" charset="0"/>
              </a:rPr>
              <a:t>Direction of Currents</a:t>
            </a:r>
          </a:p>
        </p:txBody>
      </p:sp>
      <p:sp>
        <p:nvSpPr>
          <p:cNvPr id="4" name="Striped Right Arrow 3"/>
          <p:cNvSpPr/>
          <p:nvPr/>
        </p:nvSpPr>
        <p:spPr>
          <a:xfrm rot="5400000">
            <a:off x="8827288" y="3775870"/>
            <a:ext cx="588963" cy="463550"/>
          </a:xfrm>
          <a:prstGeom prst="stripedRightArrow">
            <a:avLst/>
          </a:prstGeom>
          <a:noFill/>
          <a:ln>
            <a:solidFill>
              <a:srgbClr val="436EC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486400" y="3649663"/>
            <a:ext cx="0" cy="619125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 bwMode="auto">
          <a:xfrm>
            <a:off x="5432425" y="4233466"/>
            <a:ext cx="107950" cy="107157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378450" y="4179889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724150" y="2355851"/>
            <a:ext cx="215900" cy="21590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771900" y="2355851"/>
            <a:ext cx="215900" cy="21590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819650" y="2355851"/>
            <a:ext cx="215900" cy="21590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867400" y="2355851"/>
            <a:ext cx="215900" cy="21590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915150" y="2355851"/>
            <a:ext cx="215900" cy="21590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962900" y="2355851"/>
            <a:ext cx="215900" cy="21590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3582" y="3132138"/>
            <a:ext cx="911035" cy="27342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12283" y="468849"/>
            <a:ext cx="9014908" cy="1840427"/>
            <a:chOff x="1012283" y="468849"/>
            <a:chExt cx="9014908" cy="1840427"/>
          </a:xfrm>
        </p:grpSpPr>
        <p:sp>
          <p:nvSpPr>
            <p:cNvPr id="32" name="Rectangle 31"/>
            <p:cNvSpPr/>
            <p:nvPr/>
          </p:nvSpPr>
          <p:spPr>
            <a:xfrm>
              <a:off x="1012283" y="468849"/>
              <a:ext cx="9014908" cy="18404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DATA COLLECTION</a:t>
              </a:r>
            </a:p>
            <a:p>
              <a:pPr algn="ctr">
                <a:lnSpc>
                  <a:spcPct val="110000"/>
                </a:lnSpc>
              </a:pPr>
              <a:r>
                <a:rPr lang="es-ES_tradnl" sz="2400" dirty="0" smtClean="0">
                  <a:solidFill>
                    <a:srgbClr val="DBAC28"/>
                  </a:solidFill>
                  <a:latin typeface="+mj-lt"/>
                </a:rPr>
                <a:t>DRIFT BUOY DEPLOYMENT</a:t>
              </a:r>
              <a:endParaRPr lang="en-GB" sz="2400" dirty="0">
                <a:solidFill>
                  <a:srgbClr val="DBAC28"/>
                </a:solidFill>
                <a:latin typeface="+mj-lt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no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5594350" y="3111500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Source Vessel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61012" y="4071541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Impulsive Source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466925" y="2194719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Drifting Buoys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245514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505E-6 7.40741E-7 L -0.00716 0.26366 L -0.0168 0.36343 C -0.02123 0.39005 -0.02422 0.40347 -0.0323 0.43079 C -0.0405 0.45833 -0.0603 0.51088 -0.06551 0.5287 " pathEditMode="relative" rAng="0" ptsTypes="AAAAA">
                                      <p:cBhvr>
                                        <p:cTn id="3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2" y="2643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6043E-6 7.40741E-7 L -0.00977 0.28055 L -0.01693 0.39722 L -0.03985 0.54259 " pathEditMode="relative" rAng="0" ptsTypes="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" y="27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582E-6 7.40741E-7 L -0.00391 0.25255 C -0.00521 0.31134 -0.00912 0.46551 -0.01328 0.52407 " pathEditMode="relative" rAng="0" ptsTypes="AAA">
                                      <p:cBhvr>
                                        <p:cTn id="3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2620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121E-6 7.40741E-7 L 0.00274 0.16042 L 0.00235 0.32523 C 0.00117 0.36435 -0.00013 0.4743 -0.00104 0.51366 " pathEditMode="relative" rAng="0" ptsTypes="AAA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567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1659E-6 7.40741E-7 C -1.71659E-6 0.10208 0.00091 0.20162 0.00117 0.3044 C 0.00248 0.34097 0.00443 0.37569 0.00573 0.41227 C 0.00977 0.45417 0.0125 0.50972 0.0168 0.55185 " pathEditMode="relative" rAng="0" ptsTypes="AAAA">
                                      <p:cBhvr>
                                        <p:cTn id="4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" y="2759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198E-6 7.40741E-7 C 0.00052 0.08287 0.0013 0.16574 0.00182 0.24907 L 0.01198 0.35023 L 0.02774 0.44722 C 0.03608 0.46204 0.05171 0.53009 0.06004 0.54537 " pathEditMode="relative" rAng="0" ptsTypes="AAA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" y="272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4" grpId="1"/>
      <p:bldP spid="35" grpId="1"/>
      <p:bldP spid="36" grpId="0"/>
      <p:bldP spid="3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849" y="2024220"/>
            <a:ext cx="2199724" cy="4281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COLLECTION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DBAC28"/>
                </a:solidFill>
                <a:latin typeface="+mj-lt"/>
              </a:rPr>
              <a:t>DRIFT BUOY DESCRIPTION</a:t>
            </a:r>
            <a:endParaRPr lang="en-GB" sz="2400" dirty="0">
              <a:solidFill>
                <a:srgbClr val="DBAC28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 rot="21330239">
            <a:off x="1910271" y="2237021"/>
            <a:ext cx="574815" cy="857250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21330239">
            <a:off x="1811852" y="2836227"/>
            <a:ext cx="482984" cy="1367001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589560" y="4490814"/>
            <a:ext cx="1220315" cy="846789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466850" y="5080111"/>
            <a:ext cx="1685925" cy="939689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2031480" y="5886317"/>
            <a:ext cx="594752" cy="409708"/>
          </a:xfrm>
          <a:prstGeom prst="downArrow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603139" y="2387931"/>
            <a:ext cx="3132941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LED beacon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: visual localisation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03139" y="3234128"/>
            <a:ext cx="3132941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Radar reflector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: RF localisation</a:t>
            </a: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 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03139" y="4634547"/>
            <a:ext cx="6588611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Data acquisition unit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: electronics, power supply, GPS, satellite tracker 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603139" y="5280873"/>
            <a:ext cx="773192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Float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03138" y="5927199"/>
            <a:ext cx="6424053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Hydrophones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: pole-mounted, distinct gains (pre-selected)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111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 animBg="1"/>
      <p:bldP spid="33" grpId="0"/>
      <p:bldP spid="34" grpId="0"/>
      <p:bldP spid="35" grpId="0"/>
      <p:bldP spid="36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2085143"/>
            <a:ext cx="9014908" cy="4299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P</a:t>
            </a:r>
            <a:r>
              <a:rPr lang="en-GB" sz="2200" b="1" dirty="0" smtClean="0">
                <a:solidFill>
                  <a:srgbClr val="78777B"/>
                </a:solidFill>
              </a:rPr>
              <a:t>ortable buoys:</a:t>
            </a:r>
            <a:r>
              <a:rPr lang="en-GB" sz="2200" dirty="0" smtClean="0">
                <a:solidFill>
                  <a:srgbClr val="78777B"/>
                </a:solidFill>
              </a:rPr>
              <a:t> easy transport, fast and simple assembly</a:t>
            </a:r>
            <a:endParaRPr lang="en-GB" sz="2200" b="1" dirty="0" smtClean="0">
              <a:solidFill>
                <a:srgbClr val="436EC5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C"/>
                </a:solidFill>
              </a:rPr>
              <a:t>The buoys are light</a:t>
            </a:r>
            <a:r>
              <a:rPr lang="en-GB" sz="2200" dirty="0">
                <a:solidFill>
                  <a:srgbClr val="78777C"/>
                </a:solidFill>
              </a:rPr>
              <a:t> </a:t>
            </a:r>
            <a:r>
              <a:rPr lang="en-GB" sz="2200" dirty="0" smtClean="0">
                <a:solidFill>
                  <a:srgbClr val="78777C"/>
                </a:solidFill>
              </a:rPr>
              <a:t>(</a:t>
            </a:r>
            <a:r>
              <a:rPr lang="en-GB" sz="2200" b="1" dirty="0" smtClean="0">
                <a:solidFill>
                  <a:srgbClr val="78777C"/>
                </a:solidFill>
              </a:rPr>
              <a:t>~40 kg</a:t>
            </a:r>
            <a:r>
              <a:rPr lang="en-GB" sz="2200" dirty="0" smtClean="0">
                <a:solidFill>
                  <a:srgbClr val="78777C"/>
                </a:solidFill>
              </a:rPr>
              <a:t>) </a:t>
            </a:r>
            <a:r>
              <a:rPr lang="es-ES_tradnl" sz="2200" dirty="0">
                <a:solidFill>
                  <a:srgbClr val="78777C"/>
                </a:solidFill>
              </a:rPr>
              <a:t>― </a:t>
            </a:r>
            <a:r>
              <a:rPr lang="en-GB" sz="2200" dirty="0" smtClean="0">
                <a:solidFill>
                  <a:srgbClr val="78777C"/>
                </a:solidFill>
              </a:rPr>
              <a:t>2 person team only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C"/>
                </a:solidFill>
              </a:rPr>
              <a:t>Typical operations: &lt; 8 h </a:t>
            </a:r>
            <a:r>
              <a:rPr lang="en-GB" sz="2000" dirty="0" smtClean="0">
                <a:solidFill>
                  <a:srgbClr val="78777C"/>
                </a:solidFill>
              </a:rPr>
              <a:t>(30 min deployment</a:t>
            </a:r>
            <a:r>
              <a:rPr lang="en-GB" sz="2000" dirty="0">
                <a:solidFill>
                  <a:srgbClr val="78777C"/>
                </a:solidFill>
              </a:rPr>
              <a:t>, 6 h drift, 30 min </a:t>
            </a:r>
            <a:r>
              <a:rPr lang="en-GB" sz="2000" dirty="0" smtClean="0">
                <a:solidFill>
                  <a:srgbClr val="78777C"/>
                </a:solidFill>
              </a:rPr>
              <a:t>retrieval)</a:t>
            </a:r>
            <a:endParaRPr lang="en-GB" sz="2000" b="1" dirty="0" smtClean="0">
              <a:solidFill>
                <a:srgbClr val="78777C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Data </a:t>
            </a:r>
            <a:r>
              <a:rPr lang="en-GB" sz="2200" b="1" dirty="0" smtClean="0">
                <a:solidFill>
                  <a:srgbClr val="78777B"/>
                </a:solidFill>
              </a:rPr>
              <a:t>retrieval </a:t>
            </a:r>
            <a:r>
              <a:rPr lang="en-GB" sz="2200" dirty="0">
                <a:solidFill>
                  <a:srgbClr val="78777B"/>
                </a:solidFill>
              </a:rPr>
              <a:t>after each individual deployment </a:t>
            </a: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C"/>
                </a:solidFill>
              </a:rPr>
              <a:t>A buoy can cover up to 25 km </a:t>
            </a:r>
            <a:r>
              <a:rPr lang="en-GB" sz="2200" dirty="0" smtClean="0">
                <a:solidFill>
                  <a:srgbClr val="78777C"/>
                </a:solidFill>
              </a:rPr>
              <a:t>in fast currents</a:t>
            </a: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Recorded shots </a:t>
            </a:r>
            <a:r>
              <a:rPr lang="en-GB" sz="2200" dirty="0" smtClean="0">
                <a:solidFill>
                  <a:srgbClr val="78777B"/>
                </a:solidFill>
              </a:rPr>
              <a:t>per deployment: </a:t>
            </a:r>
            <a:r>
              <a:rPr lang="en-GB" sz="2200" b="1" dirty="0" smtClean="0">
                <a:solidFill>
                  <a:srgbClr val="78777B"/>
                </a:solidFill>
              </a:rPr>
              <a:t>&gt; 12,000</a:t>
            </a:r>
            <a:r>
              <a:rPr lang="en-GB" sz="2200" dirty="0" smtClean="0">
                <a:solidFill>
                  <a:srgbClr val="78777B"/>
                </a:solidFill>
              </a:rPr>
              <a:t> </a:t>
            </a:r>
            <a:r>
              <a:rPr lang="en-GB" sz="2000" dirty="0" smtClean="0">
                <a:solidFill>
                  <a:srgbClr val="78777B"/>
                </a:solidFill>
              </a:rPr>
              <a:t>(10 s shot rate, 6 buoys )</a:t>
            </a:r>
            <a:endParaRPr lang="es-ES_tradnl" dirty="0" smtClean="0">
              <a:solidFill>
                <a:srgbClr val="78777B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Field projects </a:t>
            </a:r>
            <a:r>
              <a:rPr lang="en-GB" sz="2200" dirty="0" smtClean="0">
                <a:solidFill>
                  <a:srgbClr val="78777B"/>
                </a:solidFill>
              </a:rPr>
              <a:t>included North Pacific and the Arctic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Less flow noise </a:t>
            </a:r>
            <a:r>
              <a:rPr lang="en-GB" sz="2200" dirty="0" smtClean="0">
                <a:solidFill>
                  <a:srgbClr val="78777B"/>
                </a:solidFill>
              </a:rPr>
              <a:t>– Particularly effective in </a:t>
            </a:r>
            <a:r>
              <a:rPr lang="en-GB" sz="2200" b="1" dirty="0" smtClean="0">
                <a:solidFill>
                  <a:srgbClr val="78777B"/>
                </a:solidFill>
              </a:rPr>
              <a:t>fast currents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COLLECTION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DBAC28"/>
                </a:solidFill>
                <a:latin typeface="+mj-lt"/>
              </a:rPr>
              <a:t>DRIFTING BUOY DEPLOYMENT ― HIGHLIGHTS</a:t>
            </a:r>
            <a:endParaRPr lang="en-GB" sz="2400" dirty="0">
              <a:solidFill>
                <a:srgbClr val="DBAC28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245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1" name="Group 40"/>
          <p:cNvGrpSpPr/>
          <p:nvPr/>
        </p:nvGrpSpPr>
        <p:grpSpPr>
          <a:xfrm>
            <a:off x="2027875" y="2708077"/>
            <a:ext cx="2245657" cy="1695412"/>
            <a:chOff x="2027875" y="2708077"/>
            <a:chExt cx="2245657" cy="1695412"/>
          </a:xfrm>
        </p:grpSpPr>
        <p:sp>
          <p:nvSpPr>
            <p:cNvPr id="18" name="Rounded Rectangle 17"/>
            <p:cNvSpPr/>
            <p:nvPr/>
          </p:nvSpPr>
          <p:spPr>
            <a:xfrm>
              <a:off x="2027875" y="2708077"/>
              <a:ext cx="2245657" cy="1314891"/>
            </a:xfrm>
            <a:prstGeom prst="roundRect">
              <a:avLst/>
            </a:prstGeom>
            <a:noFill/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484966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142939" y="2812373"/>
              <a:ext cx="2017473" cy="159111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105750">
                <a:lnSpc>
                  <a:spcPct val="120000"/>
                </a:lnSpc>
              </a:pPr>
              <a:r>
                <a:rPr lang="en-GB" b="1" dirty="0" smtClean="0">
                  <a:solidFill>
                    <a:srgbClr val="484966"/>
                  </a:solidFill>
                </a:rPr>
                <a:t>Sound Field</a:t>
              </a: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484966"/>
                  </a:solidFill>
                </a:rPr>
                <a:t>Sound source</a:t>
              </a:r>
              <a:endParaRPr lang="en-GB" sz="1400" dirty="0">
                <a:solidFill>
                  <a:srgbClr val="484966"/>
                </a:solidFill>
              </a:endParaRP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484966"/>
                  </a:solidFill>
                </a:rPr>
                <a:t>Environment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484966"/>
                </a:solidFill>
              </a:endParaRPr>
            </a:p>
            <a:p>
              <a:pPr algn="ctr"/>
              <a:endParaRPr lang="en-GB" sz="1400" dirty="0">
                <a:solidFill>
                  <a:srgbClr val="484966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73251" y="2701452"/>
            <a:ext cx="3079656" cy="1740980"/>
            <a:chOff x="4629881" y="4452937"/>
            <a:chExt cx="3079656" cy="1740980"/>
          </a:xfrm>
        </p:grpSpPr>
        <p:sp>
          <p:nvSpPr>
            <p:cNvPr id="23" name="Rounded Rectangle 22"/>
            <p:cNvSpPr/>
            <p:nvPr/>
          </p:nvSpPr>
          <p:spPr>
            <a:xfrm>
              <a:off x="4667359" y="4452937"/>
              <a:ext cx="2245657" cy="1314890"/>
            </a:xfrm>
            <a:prstGeom prst="roundRect">
              <a:avLst/>
            </a:prstGeom>
            <a:noFill/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484966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629881" y="4533703"/>
              <a:ext cx="3079656" cy="1660214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105750">
                <a:lnSpc>
                  <a:spcPct val="120000"/>
                </a:lnSpc>
                <a:spcBef>
                  <a:spcPts val="600"/>
                </a:spcBef>
              </a:pPr>
              <a:r>
                <a:rPr lang="en-GB" b="1" dirty="0" smtClean="0">
                  <a:solidFill>
                    <a:srgbClr val="484966"/>
                  </a:solidFill>
                </a:rPr>
                <a:t>Impact of Sound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484966"/>
                </a:solidFill>
              </a:endParaRPr>
            </a:p>
            <a:p>
              <a:pPr algn="ctr"/>
              <a:endParaRPr lang="en-GB" sz="1400" dirty="0">
                <a:solidFill>
                  <a:srgbClr val="484966"/>
                </a:solidFill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4327594" y="4374484"/>
            <a:ext cx="2245657" cy="1314891"/>
          </a:xfrm>
          <a:prstGeom prst="roundRect">
            <a:avLst/>
          </a:prstGeom>
          <a:noFill/>
          <a:ln w="9525">
            <a:solidFill>
              <a:srgbClr val="787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0" rtlCol="0" anchor="ctr" anchorCtr="0">
            <a:noAutofit/>
          </a:bodyPr>
          <a:lstStyle/>
          <a:p>
            <a:pPr algn="ctr"/>
            <a:endParaRPr lang="en-GB" dirty="0">
              <a:solidFill>
                <a:srgbClr val="484966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273532" y="4468720"/>
            <a:ext cx="2491260" cy="159111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0" rtlCol="0" anchor="ctr" anchorCtr="0">
            <a:noAutofit/>
          </a:bodyPr>
          <a:lstStyle/>
          <a:p>
            <a:pPr marL="105750">
              <a:lnSpc>
                <a:spcPct val="120000"/>
              </a:lnSpc>
            </a:pPr>
            <a:r>
              <a:rPr lang="en-GB" b="1" dirty="0" smtClean="0">
                <a:solidFill>
                  <a:srgbClr val="484966"/>
                </a:solidFill>
              </a:rPr>
              <a:t>     Mitigation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en-GB" sz="1400" dirty="0" smtClean="0">
              <a:solidFill>
                <a:srgbClr val="484966"/>
              </a:solidFill>
            </a:endParaRPr>
          </a:p>
          <a:p>
            <a:pPr algn="ctr"/>
            <a:endParaRPr lang="en-GB" sz="1400" dirty="0">
              <a:solidFill>
                <a:srgbClr val="484966"/>
              </a:solidFill>
            </a:endParaRPr>
          </a:p>
        </p:txBody>
      </p:sp>
      <p:cxnSp>
        <p:nvCxnSpPr>
          <p:cNvPr id="33" name="Straight Arrow Connector 32"/>
          <p:cNvCxnSpPr>
            <a:stCxn id="18" idx="3"/>
            <a:endCxn id="31" idx="2"/>
          </p:cNvCxnSpPr>
          <p:nvPr/>
        </p:nvCxnSpPr>
        <p:spPr>
          <a:xfrm flipV="1">
            <a:off x="4273532" y="3359682"/>
            <a:ext cx="896164" cy="5841"/>
          </a:xfrm>
          <a:prstGeom prst="straightConnector1">
            <a:avLst/>
          </a:prstGeom>
          <a:ln w="25400">
            <a:solidFill>
              <a:srgbClr val="4849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1"/>
            <a:endCxn id="31" idx="6"/>
          </p:cNvCxnSpPr>
          <p:nvPr/>
        </p:nvCxnSpPr>
        <p:spPr>
          <a:xfrm flipH="1">
            <a:off x="5709696" y="3358897"/>
            <a:ext cx="901033" cy="785"/>
          </a:xfrm>
          <a:prstGeom prst="straightConnector1">
            <a:avLst/>
          </a:prstGeom>
          <a:ln>
            <a:solidFill>
              <a:srgbClr val="4849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4"/>
            <a:endCxn id="26" idx="0"/>
          </p:cNvCxnSpPr>
          <p:nvPr/>
        </p:nvCxnSpPr>
        <p:spPr>
          <a:xfrm>
            <a:off x="5439696" y="3629682"/>
            <a:ext cx="10727" cy="744802"/>
          </a:xfrm>
          <a:prstGeom prst="straightConnector1">
            <a:avLst/>
          </a:prstGeom>
          <a:ln>
            <a:solidFill>
              <a:srgbClr val="4849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169696" y="3089682"/>
            <a:ext cx="540000" cy="540000"/>
            <a:chOff x="5169696" y="3089682"/>
            <a:chExt cx="540000" cy="540000"/>
          </a:xfrm>
        </p:grpSpPr>
        <p:sp>
          <p:nvSpPr>
            <p:cNvPr id="31" name="Oval 30"/>
            <p:cNvSpPr/>
            <p:nvPr/>
          </p:nvSpPr>
          <p:spPr>
            <a:xfrm>
              <a:off x="5169696" y="3089682"/>
              <a:ext cx="540000" cy="540000"/>
            </a:xfrm>
            <a:prstGeom prst="ellipse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 useBgFill="1">
          <p:nvSpPr>
            <p:cNvPr id="38" name="Plus 37"/>
            <p:cNvSpPr/>
            <p:nvPr/>
          </p:nvSpPr>
          <p:spPr>
            <a:xfrm>
              <a:off x="5261818" y="3175446"/>
              <a:ext cx="360000" cy="360000"/>
            </a:xfrm>
            <a:prstGeom prst="mathPlus">
              <a:avLst/>
            </a:prstGeom>
            <a:ln w="12700" cap="sq">
              <a:solidFill>
                <a:srgbClr val="4849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1579837" y="3391811"/>
            <a:ext cx="3006777" cy="19721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400" b="1" dirty="0" smtClean="0">
                <a:solidFill>
                  <a:srgbClr val="484A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SSV</a:t>
            </a:r>
            <a:endParaRPr lang="en-GB" sz="4400" b="1" dirty="0">
              <a:solidFill>
                <a:srgbClr val="484A6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2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8313" y="5794376"/>
            <a:ext cx="31422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BA75FF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Support vessel</a:t>
            </a:r>
            <a:r>
              <a:rPr lang="en-GB" b="1" dirty="0">
                <a:solidFill>
                  <a:srgbClr val="78777C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:</a:t>
            </a:r>
            <a:r>
              <a:rPr lang="en-GB" dirty="0">
                <a:solidFill>
                  <a:srgbClr val="78777C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 no predefined path</a:t>
            </a:r>
          </a:p>
          <a:p>
            <a:pPr>
              <a:defRPr/>
            </a:pPr>
            <a:r>
              <a:rPr lang="en-GB" b="1" dirty="0" smtClean="0">
                <a:solidFill>
                  <a:srgbClr val="FF6464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Source </a:t>
            </a:r>
            <a:r>
              <a:rPr lang="en-GB" b="1" dirty="0">
                <a:solidFill>
                  <a:srgbClr val="FF6464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vessel</a:t>
            </a:r>
            <a:r>
              <a:rPr lang="en-GB" b="1" dirty="0">
                <a:solidFill>
                  <a:srgbClr val="78777C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:</a:t>
            </a:r>
            <a:r>
              <a:rPr lang="en-GB" dirty="0">
                <a:solidFill>
                  <a:srgbClr val="78777C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 survey </a:t>
            </a:r>
            <a:r>
              <a:rPr lang="en-GB" dirty="0" smtClean="0">
                <a:solidFill>
                  <a:srgbClr val="78777C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lines</a:t>
            </a:r>
            <a:endParaRPr lang="en-GB" dirty="0">
              <a:solidFill>
                <a:srgbClr val="78777C"/>
              </a:solidFill>
              <a:latin typeface="Tunga" panose="020B0502040204020203" pitchFamily="34" charset="0"/>
              <a:cs typeface="Tunga" panose="020B0502040204020203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rot="17893393">
            <a:off x="7933680" y="4403691"/>
            <a:ext cx="0" cy="619125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 bwMode="auto">
          <a:xfrm rot="17893393">
            <a:off x="8178660" y="4826452"/>
            <a:ext cx="107950" cy="107157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 rot="17893393">
            <a:off x="8124685" y="4772875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2664">
            <a:off x="6892044" y="4248011"/>
            <a:ext cx="911035" cy="27342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012283" y="468849"/>
            <a:ext cx="9014908" cy="1840427"/>
            <a:chOff x="1012283" y="468849"/>
            <a:chExt cx="9014908" cy="1840427"/>
          </a:xfrm>
        </p:grpSpPr>
        <p:sp>
          <p:nvSpPr>
            <p:cNvPr id="41" name="Rectangle 40"/>
            <p:cNvSpPr/>
            <p:nvPr/>
          </p:nvSpPr>
          <p:spPr>
            <a:xfrm>
              <a:off x="1012283" y="468849"/>
              <a:ext cx="9014908" cy="18404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DATA COLLECTION</a:t>
              </a:r>
            </a:p>
            <a:p>
              <a:pPr algn="ctr">
                <a:lnSpc>
                  <a:spcPct val="110000"/>
                </a:lnSpc>
              </a:pPr>
              <a:r>
                <a:rPr lang="es-ES_tradnl" sz="2400" dirty="0" smtClean="0">
                  <a:solidFill>
                    <a:srgbClr val="BA75FF"/>
                  </a:solidFill>
                  <a:latin typeface="+mj-lt"/>
                </a:rPr>
                <a:t>TOWED HYDROPHONE DEPLOYMENT</a:t>
              </a:r>
              <a:endParaRPr lang="en-GB" sz="2400" dirty="0">
                <a:solidFill>
                  <a:srgbClr val="BA75FF"/>
                </a:solidFill>
                <a:latin typeface="+mj-lt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no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7882300" y="4268971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Impulsive Source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228704" y="3802750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Source Vessel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23" name="Straight Connector 22"/>
          <p:cNvCxnSpPr/>
          <p:nvPr/>
        </p:nvCxnSpPr>
        <p:spPr bwMode="auto">
          <a:xfrm rot="17893393">
            <a:off x="6147354" y="4766654"/>
            <a:ext cx="0" cy="619125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5316">
            <a:off x="5330668" y="4569705"/>
            <a:ext cx="634781" cy="47608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 rot="17893393">
            <a:off x="6385217" y="5180221"/>
            <a:ext cx="107950" cy="107157"/>
          </a:xfrm>
          <a:prstGeom prst="ellipse">
            <a:avLst/>
          </a:prstGeom>
          <a:gradFill flip="none" rotWithShape="1">
            <a:gsLst>
              <a:gs pos="0">
                <a:srgbClr val="A54BFF"/>
              </a:gs>
              <a:gs pos="48700">
                <a:srgbClr val="AF5FFF"/>
              </a:gs>
              <a:gs pos="100000">
                <a:srgbClr val="E6CDFF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6260516" y="4807134"/>
            <a:ext cx="1079921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Hydrophone Array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46512" y="4207627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Support Vessel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5774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846E-6 -4.07407E-6 L -0.27534 -0.2659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7" y="-133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8429E-7 1.48148E-6 L -0.27416 -0.2643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5" y="-132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846E-6 -4.07407E-6 L -0.27534 -0.2666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7" y="-1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71E-6 -1.85185E-6 L -0.27924 -0.2673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62" y="-133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759E-6 4.07407E-6 L -0.03334 0.0074 L -0.07919 0.00185 L -0.14795 -0.03889 L -0.2907 -0.19074 " pathEditMode="relative" rAng="0" ptsTypes="AAAAA">
                                      <p:cBhvr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5" y="-91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573E-6 2.22222E-6 L -0.03334 0.00741 L -0.07919 0.00185 L -0.14796 -0.03889 L -0.2907 -0.19074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5" y="-91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838E-6 -4.44444E-6 L -0.03334 0.00741 L -0.07918 0.00186 L -0.14795 -0.03888 L -0.2907 -0.19074 " pathEditMode="relative" rAng="0" ptsTypes="AAAAA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8" grpId="1" animBg="1"/>
      <p:bldP spid="58" grpId="0"/>
      <p:bldP spid="59" grpId="0"/>
      <p:bldP spid="27" grpId="0" animBg="1"/>
      <p:bldP spid="29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r="5735"/>
          <a:stretch/>
        </p:blipFill>
        <p:spPr>
          <a:xfrm>
            <a:off x="1210720" y="2331008"/>
            <a:ext cx="2868612" cy="4052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COLLECTION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BA75FF"/>
                </a:solidFill>
                <a:latin typeface="+mj-lt"/>
              </a:rPr>
              <a:t>TOWED HYDROPHONE DESCRIPTION</a:t>
            </a:r>
            <a:endParaRPr lang="en-GB" sz="2400" dirty="0">
              <a:solidFill>
                <a:srgbClr val="BA75FF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355273" y="2457270"/>
            <a:ext cx="1468582" cy="1828404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238659" y="2343101"/>
            <a:ext cx="3859136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GPS: 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placed in a high point on ship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38658" y="3098471"/>
            <a:ext cx="5545422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Data acquisition box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: acoustics + GPS </a:t>
            </a: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 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59867" y="5082717"/>
            <a:ext cx="4686425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Tow cable 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(all lengths supplied) </a:t>
            </a:r>
            <a:endParaRPr lang="en-GB" sz="16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259867" y="4694113"/>
            <a:ext cx="295040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Hydrophones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: various gains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695135" y="2384573"/>
            <a:ext cx="437292" cy="464479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238658" y="2700332"/>
            <a:ext cx="3319870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Interface</a:t>
            </a:r>
            <a:r>
              <a:rPr lang="en-GB" sz="1600" dirty="0" smtClean="0">
                <a:solidFill>
                  <a:srgbClr val="78777C"/>
                </a:solidFill>
                <a:cs typeface="Tunga" panose="020B0502040204020203" pitchFamily="34" charset="0"/>
              </a:rPr>
              <a:t>: display + keyboard</a:t>
            </a: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 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38659" y="3509969"/>
            <a:ext cx="931939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PC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44163" y="3016180"/>
            <a:ext cx="1117097" cy="1269494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160714" y="4411936"/>
            <a:ext cx="1778825" cy="1942437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 rot="21039917">
            <a:off x="2698924" y="4514414"/>
            <a:ext cx="480060" cy="969521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2514600" y="3250696"/>
            <a:ext cx="1165860" cy="1056710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514600" y="2621280"/>
            <a:ext cx="1091213" cy="746760"/>
          </a:xfrm>
          <a:prstGeom prst="ellipse">
            <a:avLst/>
          </a:prstGeom>
          <a:solidFill>
            <a:srgbClr val="FFFF00">
              <a:alpha val="24000"/>
            </a:srgbClr>
          </a:solidFill>
          <a:ln w="12700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238659" y="3832959"/>
            <a:ext cx="1986369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1600" b="1" dirty="0" smtClean="0">
                <a:solidFill>
                  <a:srgbClr val="78777C"/>
                </a:solidFill>
                <a:cs typeface="Tunga" panose="020B0502040204020203" pitchFamily="34" charset="0"/>
              </a:rPr>
              <a:t>Deck cable</a:t>
            </a:r>
            <a:endParaRPr lang="en-GB" sz="1600" b="1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143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3" grpId="0"/>
      <p:bldP spid="34" grpId="0"/>
      <p:bldP spid="36" grpId="0"/>
      <p:bldP spid="38" grpId="0"/>
      <p:bldP spid="19" grpId="0" animBg="1"/>
      <p:bldP spid="19" grpId="1" animBg="1"/>
      <p:bldP spid="22" grpId="0"/>
      <p:bldP spid="23" grpId="0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2085143"/>
            <a:ext cx="9014908" cy="4299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Acquisition box </a:t>
            </a:r>
            <a:r>
              <a:rPr lang="en-GB" sz="2200" dirty="0" smtClean="0">
                <a:solidFill>
                  <a:srgbClr val="78777B"/>
                </a:solidFill>
              </a:rPr>
              <a:t>and </a:t>
            </a:r>
            <a:r>
              <a:rPr lang="en-GB" sz="2200" b="1" dirty="0" smtClean="0">
                <a:solidFill>
                  <a:srgbClr val="78777B"/>
                </a:solidFill>
              </a:rPr>
              <a:t>cable</a:t>
            </a:r>
            <a:r>
              <a:rPr lang="en-GB" sz="2200" dirty="0" smtClean="0">
                <a:solidFill>
                  <a:srgbClr val="78777B"/>
                </a:solidFill>
              </a:rPr>
              <a:t>: compact system, easy installation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Data acquisition</a:t>
            </a:r>
            <a:r>
              <a:rPr lang="en-GB" sz="2200" dirty="0" smtClean="0">
                <a:solidFill>
                  <a:srgbClr val="78777B"/>
                </a:solidFill>
              </a:rPr>
              <a:t>: </a:t>
            </a:r>
            <a:r>
              <a:rPr lang="en-GB" sz="2200" b="1" dirty="0" smtClean="0">
                <a:solidFill>
                  <a:srgbClr val="78777B"/>
                </a:solidFill>
              </a:rPr>
              <a:t>switch on </a:t>
            </a:r>
            <a:r>
              <a:rPr lang="en-GB" sz="2200" dirty="0" smtClean="0">
                <a:solidFill>
                  <a:srgbClr val="78777B"/>
                </a:solidFill>
              </a:rPr>
              <a:t>before survey, </a:t>
            </a:r>
            <a:r>
              <a:rPr lang="en-GB" sz="2200" b="1" dirty="0" smtClean="0">
                <a:solidFill>
                  <a:srgbClr val="78777B"/>
                </a:solidFill>
              </a:rPr>
              <a:t>switch off </a:t>
            </a:r>
            <a:r>
              <a:rPr lang="en-GB" sz="2200" dirty="0" smtClean="0">
                <a:solidFill>
                  <a:srgbClr val="78777B"/>
                </a:solidFill>
              </a:rPr>
              <a:t>after survey</a:t>
            </a:r>
            <a:endParaRPr lang="en-GB" sz="2200" b="1" dirty="0" smtClean="0">
              <a:solidFill>
                <a:srgbClr val="436EC5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C"/>
                </a:solidFill>
              </a:rPr>
              <a:t>Typical operations: </a:t>
            </a:r>
            <a:r>
              <a:rPr lang="en-GB" sz="2200" b="1" dirty="0" smtClean="0">
                <a:solidFill>
                  <a:srgbClr val="78777C"/>
                </a:solidFill>
              </a:rPr>
              <a:t>weeks </a:t>
            </a:r>
            <a:r>
              <a:rPr lang="en-GB" sz="2200" dirty="0" smtClean="0">
                <a:solidFill>
                  <a:srgbClr val="78777C"/>
                </a:solidFill>
              </a:rPr>
              <a:t>to </a:t>
            </a:r>
            <a:r>
              <a:rPr lang="en-GB" sz="2200" b="1" dirty="0" smtClean="0">
                <a:solidFill>
                  <a:srgbClr val="78777C"/>
                </a:solidFill>
              </a:rPr>
              <a:t>months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Data retrieved </a:t>
            </a:r>
            <a:r>
              <a:rPr lang="en-GB" sz="2200" dirty="0" smtClean="0">
                <a:solidFill>
                  <a:srgbClr val="78777B"/>
                </a:solidFill>
              </a:rPr>
              <a:t>after crew rotation (few weeks) </a:t>
            </a:r>
            <a:endParaRPr lang="en-GB" sz="2200" b="1" dirty="0" smtClean="0">
              <a:solidFill>
                <a:srgbClr val="78777C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C"/>
                </a:solidFill>
              </a:rPr>
              <a:t>Covers the </a:t>
            </a:r>
            <a:r>
              <a:rPr lang="en-GB" sz="2200" b="1" dirty="0" smtClean="0">
                <a:solidFill>
                  <a:srgbClr val="78777C"/>
                </a:solidFill>
              </a:rPr>
              <a:t>entire survey area</a:t>
            </a: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R</a:t>
            </a:r>
            <a:r>
              <a:rPr lang="en-GB" sz="2200" b="1" dirty="0" smtClean="0">
                <a:solidFill>
                  <a:srgbClr val="78777B"/>
                </a:solidFill>
              </a:rPr>
              <a:t>ecorded shots </a:t>
            </a:r>
            <a:r>
              <a:rPr lang="en-GB" sz="2200" dirty="0" smtClean="0">
                <a:solidFill>
                  <a:srgbClr val="78777B"/>
                </a:solidFill>
              </a:rPr>
              <a:t>per day: </a:t>
            </a:r>
            <a:r>
              <a:rPr lang="en-GB" sz="2200" b="1" dirty="0" smtClean="0">
                <a:solidFill>
                  <a:srgbClr val="78777B"/>
                </a:solidFill>
              </a:rPr>
              <a:t>&gt; 4,000 </a:t>
            </a:r>
            <a:r>
              <a:rPr lang="en-GB" sz="2000" dirty="0" smtClean="0">
                <a:solidFill>
                  <a:srgbClr val="78777B"/>
                </a:solidFill>
              </a:rPr>
              <a:t>(10 s shot rate, 12 h deployment)</a:t>
            </a:r>
            <a:endParaRPr lang="es-ES_tradnl" dirty="0" smtClean="0">
              <a:solidFill>
                <a:srgbClr val="78777B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Field trials </a:t>
            </a:r>
            <a:r>
              <a:rPr lang="en-GB" sz="2200" dirty="0" smtClean="0">
                <a:solidFill>
                  <a:srgbClr val="78777B"/>
                </a:solidFill>
              </a:rPr>
              <a:t>in the North Sea and North Atlantic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Requires </a:t>
            </a:r>
            <a:r>
              <a:rPr lang="en-GB" sz="2200" b="1" dirty="0" smtClean="0">
                <a:solidFill>
                  <a:srgbClr val="78777B"/>
                </a:solidFill>
              </a:rPr>
              <a:t>no additional resources</a:t>
            </a:r>
            <a:r>
              <a:rPr lang="en-GB" sz="2200" dirty="0" smtClean="0">
                <a:solidFill>
                  <a:srgbClr val="78777B"/>
                </a:solidFill>
              </a:rPr>
              <a:t>.</a:t>
            </a:r>
          </a:p>
          <a:p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COLLECTION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BA75FF"/>
                </a:solidFill>
                <a:latin typeface="+mj-lt"/>
              </a:rPr>
              <a:t>TOWED HYDROPHONE DEPLOYMENT ― HIGHLIGHTS</a:t>
            </a:r>
            <a:endParaRPr lang="en-GB" sz="2400" dirty="0">
              <a:solidFill>
                <a:srgbClr val="BA75FF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650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PROCESSING</a:t>
            </a:r>
          </a:p>
          <a:p>
            <a:pPr algn="ctr">
              <a:lnSpc>
                <a:spcPct val="110000"/>
              </a:lnSpc>
            </a:pPr>
            <a:endParaRPr lang="en-GB" sz="2400" dirty="0">
              <a:solidFill>
                <a:srgbClr val="436EC5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8512401" y="2610466"/>
            <a:ext cx="0" cy="250658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8469221" y="2847301"/>
            <a:ext cx="86360" cy="857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404451" y="2783006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65106" y="2229609"/>
            <a:ext cx="700796" cy="21033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863761" y="2399957"/>
            <a:ext cx="172720" cy="17145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7132309" y="1645363"/>
            <a:ext cx="2773691" cy="2341171"/>
          </a:xfrm>
          <a:prstGeom prst="roundRect">
            <a:avLst/>
          </a:prstGeom>
          <a:noFill/>
          <a:ln>
            <a:solidFill>
              <a:srgbClr val="7877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3292710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4940056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92" y="1645363"/>
            <a:ext cx="4876164" cy="1555585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012283" y="3580458"/>
            <a:ext cx="891642" cy="899724"/>
          </a:xfrm>
          <a:prstGeom prst="roundRect">
            <a:avLst/>
          </a:prstGeom>
          <a:solidFill>
            <a:srgbClr val="FF64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</a:rPr>
              <a:t>Source Position</a:t>
            </a:r>
            <a:endParaRPr lang="en-GB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12283" y="1947577"/>
            <a:ext cx="891642" cy="899724"/>
          </a:xfrm>
          <a:prstGeom prst="roundRect">
            <a:avLst/>
          </a:prstGeom>
          <a:solidFill>
            <a:srgbClr val="0070C0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 smtClean="0">
                <a:solidFill>
                  <a:schemeClr val="bg1">
                    <a:lumMod val="95000"/>
                  </a:schemeClr>
                </a:solidFill>
              </a:rPr>
              <a:t>Acoustic Signal</a:t>
            </a:r>
            <a:endParaRPr lang="en-GB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12283" y="5213340"/>
            <a:ext cx="891642" cy="899724"/>
          </a:xfrm>
          <a:prstGeom prst="roundRect">
            <a:avLst/>
          </a:prstGeom>
          <a:solidFill>
            <a:srgbClr val="FFFF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 smtClean="0">
                <a:solidFill>
                  <a:srgbClr val="78777C"/>
                </a:solidFill>
              </a:rPr>
              <a:t>Receiver Position</a:t>
            </a:r>
            <a:endParaRPr lang="en-GB" sz="1400" b="1" dirty="0">
              <a:solidFill>
                <a:srgbClr val="78777C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11393" y="2072341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Vessel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11393" y="2634832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Source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36481" y="2216600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Receiver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132309" y="4149913"/>
            <a:ext cx="2773690" cy="2341171"/>
            <a:chOff x="7132309" y="4149913"/>
            <a:chExt cx="2773690" cy="2341171"/>
          </a:xfrm>
        </p:grpSpPr>
        <p:sp>
          <p:nvSpPr>
            <p:cNvPr id="17" name="Rounded Rectangle 16"/>
            <p:cNvSpPr/>
            <p:nvPr/>
          </p:nvSpPr>
          <p:spPr>
            <a:xfrm>
              <a:off x="7132309" y="4149913"/>
              <a:ext cx="2773690" cy="2341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7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8519154" y="4149913"/>
              <a:ext cx="0" cy="234117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7924793" y="4236422"/>
              <a:ext cx="1188721" cy="2828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777C"/>
                  </a:solidFill>
                </a:rPr>
                <a:t>SPL Map</a:t>
              </a:r>
              <a:endParaRPr lang="en-GB" dirty="0">
                <a:solidFill>
                  <a:srgbClr val="78777C"/>
                </a:solidFill>
              </a:endParaRPr>
            </a:p>
          </p:txBody>
        </p:sp>
        <p:cxnSp>
          <p:nvCxnSpPr>
            <p:cNvPr id="13" name="Straight Connector 12"/>
            <p:cNvCxnSpPr>
              <a:stCxn id="17" idx="1"/>
              <a:endCxn id="17" idx="3"/>
            </p:cNvCxnSpPr>
            <p:nvPr/>
          </p:nvCxnSpPr>
          <p:spPr>
            <a:xfrm>
              <a:off x="7132309" y="5320499"/>
              <a:ext cx="277369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7629836" y="5051413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Source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8475974" y="5277633"/>
            <a:ext cx="86360" cy="85725"/>
          </a:xfrm>
          <a:prstGeom prst="ellipse">
            <a:avLst/>
          </a:prstGeom>
          <a:gradFill flip="none" rotWithShape="1">
            <a:gsLst>
              <a:gs pos="8000">
                <a:srgbClr val="000000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413739" y="5213340"/>
            <a:ext cx="215900" cy="214313"/>
          </a:xfrm>
          <a:prstGeom prst="ellipse">
            <a:avLst/>
          </a:prstGeom>
          <a:noFill/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16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7132309" y="4149913"/>
            <a:ext cx="2773690" cy="2341171"/>
            <a:chOff x="7132309" y="4149913"/>
            <a:chExt cx="2773690" cy="2341171"/>
          </a:xfrm>
        </p:grpSpPr>
        <p:sp>
          <p:nvSpPr>
            <p:cNvPr id="40" name="Rounded Rectangle 39"/>
            <p:cNvSpPr/>
            <p:nvPr/>
          </p:nvSpPr>
          <p:spPr>
            <a:xfrm>
              <a:off x="7132309" y="4149913"/>
              <a:ext cx="2773690" cy="2341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7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8519154" y="4149913"/>
              <a:ext cx="0" cy="234117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7924793" y="4236422"/>
              <a:ext cx="1188721" cy="2828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777C"/>
                  </a:solidFill>
                </a:rPr>
                <a:t>SPL Map</a:t>
              </a:r>
              <a:endParaRPr lang="en-GB" dirty="0">
                <a:solidFill>
                  <a:srgbClr val="78777C"/>
                </a:solidFill>
              </a:endParaRPr>
            </a:p>
          </p:txBody>
        </p:sp>
        <p:cxnSp>
          <p:nvCxnSpPr>
            <p:cNvPr id="43" name="Straight Connector 42"/>
            <p:cNvCxnSpPr>
              <a:stCxn id="40" idx="1"/>
              <a:endCxn id="40" idx="3"/>
            </p:cNvCxnSpPr>
            <p:nvPr/>
          </p:nvCxnSpPr>
          <p:spPr>
            <a:xfrm>
              <a:off x="7132309" y="5320499"/>
              <a:ext cx="277369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PROCESSING</a:t>
            </a:r>
          </a:p>
          <a:p>
            <a:pPr algn="ctr">
              <a:lnSpc>
                <a:spcPct val="110000"/>
              </a:lnSpc>
            </a:pPr>
            <a:endParaRPr lang="en-GB" sz="2400" dirty="0">
              <a:solidFill>
                <a:srgbClr val="436EC5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8512401" y="2610466"/>
            <a:ext cx="0" cy="250658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8469221" y="2847301"/>
            <a:ext cx="86360" cy="857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404451" y="2783006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65106" y="2229609"/>
            <a:ext cx="700796" cy="21033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863761" y="2399957"/>
            <a:ext cx="172720" cy="17145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7132309" y="1645363"/>
            <a:ext cx="2773691" cy="2341171"/>
          </a:xfrm>
          <a:prstGeom prst="roundRect">
            <a:avLst/>
          </a:prstGeom>
          <a:noFill/>
          <a:ln>
            <a:solidFill>
              <a:srgbClr val="7877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 bwMode="auto">
          <a:xfrm>
            <a:off x="8475974" y="5277633"/>
            <a:ext cx="86360" cy="85725"/>
          </a:xfrm>
          <a:prstGeom prst="ellipse">
            <a:avLst/>
          </a:prstGeom>
          <a:gradFill flip="none" rotWithShape="1">
            <a:gsLst>
              <a:gs pos="8000">
                <a:srgbClr val="000000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413739" y="5213340"/>
            <a:ext cx="215900" cy="214313"/>
          </a:xfrm>
          <a:prstGeom prst="ellipse">
            <a:avLst/>
          </a:prstGeom>
          <a:noFill/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3292710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4940056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92" y="1645363"/>
            <a:ext cx="4876164" cy="1555585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012283" y="3580458"/>
            <a:ext cx="891642" cy="899724"/>
          </a:xfrm>
          <a:prstGeom prst="roundRect">
            <a:avLst/>
          </a:prstGeom>
          <a:solidFill>
            <a:srgbClr val="FF64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Source Position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12283" y="1947577"/>
            <a:ext cx="891642" cy="899724"/>
          </a:xfrm>
          <a:prstGeom prst="roundRect">
            <a:avLst/>
          </a:prstGeom>
          <a:solidFill>
            <a:srgbClr val="0070C0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Acoustic Signal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2283" y="5213340"/>
            <a:ext cx="891642" cy="899724"/>
          </a:xfrm>
          <a:prstGeom prst="roundRect">
            <a:avLst/>
          </a:prstGeom>
          <a:solidFill>
            <a:srgbClr val="FFFF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rgbClr val="78777C"/>
                </a:solidFill>
              </a:rPr>
              <a:t>Receiver Position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4150" y="1984376"/>
            <a:ext cx="238125" cy="700796"/>
          </a:xfrm>
          <a:prstGeom prst="rect">
            <a:avLst/>
          </a:prstGeom>
          <a:solidFill>
            <a:schemeClr val="accent6">
              <a:lumMod val="60000"/>
              <a:lumOff val="40000"/>
              <a:alpha val="22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2842260" y="2541909"/>
            <a:ext cx="0" cy="1414141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19400" y="382959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2819399" y="394081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2842258" y="3988397"/>
            <a:ext cx="2" cy="1643259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819401" y="5474720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2819398" y="560879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8863761" y="4904507"/>
            <a:ext cx="108000" cy="108000"/>
          </a:xfrm>
          <a:prstGeom prst="ellipse">
            <a:avLst/>
          </a:prstGeom>
          <a:solidFill>
            <a:srgbClr val="FB92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611393" y="2072341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Vessel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11393" y="2634832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Source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36481" y="2216600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Receiver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29836" y="5051413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Source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971761" y="4700646"/>
            <a:ext cx="846138" cy="53816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 smtClean="0">
                <a:solidFill>
                  <a:srgbClr val="78777C"/>
                </a:solidFill>
                <a:cs typeface="Tunga" panose="020B0502040204020203" pitchFamily="34" charset="0"/>
              </a:rPr>
              <a:t>Received SPL</a:t>
            </a:r>
            <a:endParaRPr lang="en-GB" sz="1200" dirty="0">
              <a:solidFill>
                <a:srgbClr val="78777C"/>
              </a:solidFill>
              <a:cs typeface="Tunga" panose="020B0502040204020203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1508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26" grpId="0" animBg="1"/>
      <p:bldP spid="31" grpId="0" animBg="1"/>
      <p:bldP spid="32" grpId="0" animBg="1"/>
      <p:bldP spid="34" grpId="0" animBg="1"/>
      <p:bldP spid="44" grpId="0"/>
      <p:bldP spid="45" grpId="0"/>
      <p:bldP spid="46" grpId="0"/>
      <p:bldP spid="48" grpId="0"/>
      <p:bldP spid="49" grpId="0"/>
      <p:bldP spid="4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7132309" y="4149913"/>
            <a:ext cx="2773690" cy="2341171"/>
            <a:chOff x="7132309" y="4149913"/>
            <a:chExt cx="2773690" cy="2341171"/>
          </a:xfrm>
        </p:grpSpPr>
        <p:sp>
          <p:nvSpPr>
            <p:cNvPr id="42" name="Rounded Rectangle 41"/>
            <p:cNvSpPr/>
            <p:nvPr/>
          </p:nvSpPr>
          <p:spPr>
            <a:xfrm>
              <a:off x="7132309" y="4149913"/>
              <a:ext cx="2773690" cy="2341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7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8519154" y="4149913"/>
              <a:ext cx="0" cy="234117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7924793" y="4236422"/>
              <a:ext cx="1188721" cy="2828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777C"/>
                  </a:solidFill>
                </a:rPr>
                <a:t>SPL Map</a:t>
              </a:r>
              <a:endParaRPr lang="en-GB" dirty="0">
                <a:solidFill>
                  <a:srgbClr val="78777C"/>
                </a:solidFill>
              </a:endParaRPr>
            </a:p>
          </p:txBody>
        </p:sp>
        <p:cxnSp>
          <p:nvCxnSpPr>
            <p:cNvPr id="45" name="Straight Connector 44"/>
            <p:cNvCxnSpPr>
              <a:stCxn id="42" idx="1"/>
              <a:endCxn id="42" idx="3"/>
            </p:cNvCxnSpPr>
            <p:nvPr/>
          </p:nvCxnSpPr>
          <p:spPr>
            <a:xfrm>
              <a:off x="7132309" y="5320499"/>
              <a:ext cx="277369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PROCESSING</a:t>
            </a:r>
          </a:p>
          <a:p>
            <a:pPr algn="ctr">
              <a:lnSpc>
                <a:spcPct val="110000"/>
              </a:lnSpc>
            </a:pPr>
            <a:endParaRPr lang="en-GB" sz="2400" dirty="0">
              <a:solidFill>
                <a:srgbClr val="436EC5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8512401" y="2610466"/>
            <a:ext cx="0" cy="250658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8469221" y="2847301"/>
            <a:ext cx="86360" cy="857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404451" y="2783006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65106" y="2229609"/>
            <a:ext cx="700796" cy="21033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863761" y="2700000"/>
            <a:ext cx="172720" cy="17145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7132309" y="1645363"/>
            <a:ext cx="2773691" cy="2341171"/>
          </a:xfrm>
          <a:prstGeom prst="roundRect">
            <a:avLst/>
          </a:prstGeom>
          <a:noFill/>
          <a:ln>
            <a:solidFill>
              <a:srgbClr val="7877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 bwMode="auto">
          <a:xfrm>
            <a:off x="8475974" y="5277633"/>
            <a:ext cx="86360" cy="85725"/>
          </a:xfrm>
          <a:prstGeom prst="ellipse">
            <a:avLst/>
          </a:prstGeom>
          <a:gradFill flip="none" rotWithShape="1">
            <a:gsLst>
              <a:gs pos="8000">
                <a:srgbClr val="000000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413739" y="5213340"/>
            <a:ext cx="215900" cy="214313"/>
          </a:xfrm>
          <a:prstGeom prst="ellipse">
            <a:avLst/>
          </a:prstGeom>
          <a:noFill/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3292710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4940056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92" y="1645363"/>
            <a:ext cx="4876164" cy="1555585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012283" y="3580458"/>
            <a:ext cx="891642" cy="899724"/>
          </a:xfrm>
          <a:prstGeom prst="roundRect">
            <a:avLst/>
          </a:prstGeom>
          <a:solidFill>
            <a:srgbClr val="FF64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Source Position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12283" y="1947577"/>
            <a:ext cx="891642" cy="899724"/>
          </a:xfrm>
          <a:prstGeom prst="roundRect">
            <a:avLst/>
          </a:prstGeom>
          <a:solidFill>
            <a:srgbClr val="0070C0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Acoustic Signal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2283" y="5213340"/>
            <a:ext cx="891642" cy="899724"/>
          </a:xfrm>
          <a:prstGeom prst="roundRect">
            <a:avLst/>
          </a:prstGeom>
          <a:solidFill>
            <a:srgbClr val="FFFF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rgbClr val="78777C"/>
                </a:solidFill>
              </a:rPr>
              <a:t>Receiver Position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66160" y="2541909"/>
            <a:ext cx="0" cy="1414141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543300" y="382959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543299" y="394081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566158" y="3988397"/>
            <a:ext cx="2" cy="169802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543298" y="5468983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547551" y="5663202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8863761" y="5220000"/>
            <a:ext cx="108000" cy="108000"/>
          </a:xfrm>
          <a:prstGeom prst="ellipse">
            <a:avLst/>
          </a:prstGeom>
          <a:solidFill>
            <a:srgbClr val="E338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434204" y="1947577"/>
            <a:ext cx="238125" cy="737595"/>
          </a:xfrm>
          <a:prstGeom prst="rect">
            <a:avLst/>
          </a:prstGeom>
          <a:solidFill>
            <a:schemeClr val="accent6">
              <a:lumMod val="60000"/>
              <a:lumOff val="40000"/>
              <a:alpha val="22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8863761" y="4904507"/>
            <a:ext cx="108000" cy="108000"/>
          </a:xfrm>
          <a:prstGeom prst="ellipse">
            <a:avLst/>
          </a:prstGeom>
          <a:solidFill>
            <a:srgbClr val="FB92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8863761" y="2399957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9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26" grpId="0" animBg="1"/>
      <p:bldP spid="31" grpId="0" animBg="1"/>
      <p:bldP spid="32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7132309" y="4149913"/>
            <a:ext cx="2773690" cy="2341171"/>
            <a:chOff x="7132309" y="4149913"/>
            <a:chExt cx="2773690" cy="2341171"/>
          </a:xfrm>
        </p:grpSpPr>
        <p:sp>
          <p:nvSpPr>
            <p:cNvPr id="48" name="Rounded Rectangle 47"/>
            <p:cNvSpPr/>
            <p:nvPr/>
          </p:nvSpPr>
          <p:spPr>
            <a:xfrm>
              <a:off x="7132309" y="4149913"/>
              <a:ext cx="2773690" cy="2341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7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8519154" y="4149913"/>
              <a:ext cx="0" cy="234117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924793" y="4236422"/>
              <a:ext cx="1188721" cy="2828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777C"/>
                  </a:solidFill>
                </a:rPr>
                <a:t>SPL Map</a:t>
              </a:r>
              <a:endParaRPr lang="en-GB" dirty="0">
                <a:solidFill>
                  <a:srgbClr val="78777C"/>
                </a:solidFill>
              </a:endParaRPr>
            </a:p>
          </p:txBody>
        </p:sp>
        <p:cxnSp>
          <p:nvCxnSpPr>
            <p:cNvPr id="51" name="Straight Connector 50"/>
            <p:cNvCxnSpPr>
              <a:stCxn id="48" idx="1"/>
              <a:endCxn id="48" idx="3"/>
            </p:cNvCxnSpPr>
            <p:nvPr/>
          </p:nvCxnSpPr>
          <p:spPr>
            <a:xfrm>
              <a:off x="7132309" y="5320499"/>
              <a:ext cx="277369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PROCESSING</a:t>
            </a:r>
          </a:p>
          <a:p>
            <a:pPr algn="ctr">
              <a:lnSpc>
                <a:spcPct val="110000"/>
              </a:lnSpc>
            </a:pPr>
            <a:endParaRPr lang="en-GB" sz="2400" dirty="0">
              <a:solidFill>
                <a:srgbClr val="436EC5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8512401" y="2610466"/>
            <a:ext cx="0" cy="250658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8469221" y="2847301"/>
            <a:ext cx="86360" cy="857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404451" y="2783006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65106" y="2229609"/>
            <a:ext cx="700796" cy="21033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863761" y="3096000"/>
            <a:ext cx="172720" cy="17145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7132309" y="1645363"/>
            <a:ext cx="2773691" cy="2341171"/>
          </a:xfrm>
          <a:prstGeom prst="roundRect">
            <a:avLst/>
          </a:prstGeom>
          <a:noFill/>
          <a:ln>
            <a:solidFill>
              <a:srgbClr val="7877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 bwMode="auto">
          <a:xfrm>
            <a:off x="8475974" y="5277633"/>
            <a:ext cx="86360" cy="85725"/>
          </a:xfrm>
          <a:prstGeom prst="ellipse">
            <a:avLst/>
          </a:prstGeom>
          <a:gradFill flip="none" rotWithShape="1">
            <a:gsLst>
              <a:gs pos="8000">
                <a:srgbClr val="000000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413739" y="5213340"/>
            <a:ext cx="215900" cy="214313"/>
          </a:xfrm>
          <a:prstGeom prst="ellipse">
            <a:avLst/>
          </a:prstGeom>
          <a:noFill/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3292710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4940056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92" y="1645363"/>
            <a:ext cx="4876164" cy="1555585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012283" y="3580458"/>
            <a:ext cx="891642" cy="899724"/>
          </a:xfrm>
          <a:prstGeom prst="roundRect">
            <a:avLst/>
          </a:prstGeom>
          <a:solidFill>
            <a:srgbClr val="FF64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Source Position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12283" y="1947577"/>
            <a:ext cx="891642" cy="899724"/>
          </a:xfrm>
          <a:prstGeom prst="roundRect">
            <a:avLst/>
          </a:prstGeom>
          <a:solidFill>
            <a:srgbClr val="0070C0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Acoustic Signal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2283" y="5213340"/>
            <a:ext cx="891642" cy="899724"/>
          </a:xfrm>
          <a:prstGeom prst="roundRect">
            <a:avLst/>
          </a:prstGeom>
          <a:solidFill>
            <a:srgbClr val="FFFF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rgbClr val="78777C"/>
                </a:solidFill>
              </a:rPr>
              <a:t>Receiver Position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75773" y="2541909"/>
            <a:ext cx="0" cy="1414141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252913" y="382959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252912" y="394081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75773" y="3988397"/>
            <a:ext cx="0" cy="1755178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252913" y="547442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4255144" y="5715542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8863761" y="5616000"/>
            <a:ext cx="108000" cy="108000"/>
          </a:xfrm>
          <a:prstGeom prst="ellipse">
            <a:avLst/>
          </a:prstGeom>
          <a:solidFill>
            <a:srgbClr val="FC5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8863761" y="4904507"/>
            <a:ext cx="108000" cy="108000"/>
          </a:xfrm>
          <a:prstGeom prst="ellipse">
            <a:avLst/>
          </a:prstGeom>
          <a:solidFill>
            <a:srgbClr val="FB92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8863761" y="2399957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4143897" y="1947577"/>
            <a:ext cx="238125" cy="700373"/>
          </a:xfrm>
          <a:prstGeom prst="rect">
            <a:avLst/>
          </a:prstGeom>
          <a:solidFill>
            <a:schemeClr val="accent6">
              <a:lumMod val="60000"/>
              <a:lumOff val="40000"/>
              <a:alpha val="22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8863761" y="5220000"/>
            <a:ext cx="108000" cy="108000"/>
          </a:xfrm>
          <a:prstGeom prst="ellipse">
            <a:avLst/>
          </a:prstGeom>
          <a:solidFill>
            <a:srgbClr val="E338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8863761" y="2700000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6105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26" grpId="0" animBg="1"/>
      <p:bldP spid="31" grpId="0" animBg="1"/>
      <p:bldP spid="32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7132309" y="4149913"/>
            <a:ext cx="2773690" cy="2341171"/>
            <a:chOff x="7132309" y="4149913"/>
            <a:chExt cx="2773690" cy="2341171"/>
          </a:xfrm>
        </p:grpSpPr>
        <p:sp>
          <p:nvSpPr>
            <p:cNvPr id="50" name="Rounded Rectangle 49"/>
            <p:cNvSpPr/>
            <p:nvPr/>
          </p:nvSpPr>
          <p:spPr>
            <a:xfrm>
              <a:off x="7132309" y="4149913"/>
              <a:ext cx="2773690" cy="2341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7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8519154" y="4149913"/>
              <a:ext cx="0" cy="234117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924793" y="4236422"/>
              <a:ext cx="1188721" cy="2828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777C"/>
                  </a:solidFill>
                </a:rPr>
                <a:t>SPL Map</a:t>
              </a:r>
              <a:endParaRPr lang="en-GB" dirty="0">
                <a:solidFill>
                  <a:srgbClr val="78777C"/>
                </a:solidFill>
              </a:endParaRPr>
            </a:p>
          </p:txBody>
        </p:sp>
        <p:cxnSp>
          <p:nvCxnSpPr>
            <p:cNvPr id="53" name="Straight Connector 52"/>
            <p:cNvCxnSpPr>
              <a:stCxn id="50" idx="1"/>
              <a:endCxn id="50" idx="3"/>
            </p:cNvCxnSpPr>
            <p:nvPr/>
          </p:nvCxnSpPr>
          <p:spPr>
            <a:xfrm>
              <a:off x="7132309" y="5320499"/>
              <a:ext cx="277369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PROCESSING</a:t>
            </a:r>
          </a:p>
          <a:p>
            <a:pPr algn="ctr">
              <a:lnSpc>
                <a:spcPct val="110000"/>
              </a:lnSpc>
            </a:pPr>
            <a:endParaRPr lang="en-GB" sz="2400" dirty="0">
              <a:solidFill>
                <a:srgbClr val="436EC5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8512401" y="2610466"/>
            <a:ext cx="0" cy="250658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8469221" y="2847301"/>
            <a:ext cx="86360" cy="857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404451" y="2783006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65106" y="2229609"/>
            <a:ext cx="700796" cy="21033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863761" y="3384000"/>
            <a:ext cx="172720" cy="17145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7132309" y="1645363"/>
            <a:ext cx="2773691" cy="2341171"/>
          </a:xfrm>
          <a:prstGeom prst="roundRect">
            <a:avLst/>
          </a:prstGeom>
          <a:noFill/>
          <a:ln>
            <a:solidFill>
              <a:srgbClr val="7877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 bwMode="auto">
          <a:xfrm>
            <a:off x="8475974" y="5277633"/>
            <a:ext cx="86360" cy="85725"/>
          </a:xfrm>
          <a:prstGeom prst="ellipse">
            <a:avLst/>
          </a:prstGeom>
          <a:gradFill flip="none" rotWithShape="1">
            <a:gsLst>
              <a:gs pos="8000">
                <a:srgbClr val="000000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413739" y="5213340"/>
            <a:ext cx="215900" cy="214313"/>
          </a:xfrm>
          <a:prstGeom prst="ellipse">
            <a:avLst/>
          </a:prstGeom>
          <a:noFill/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3292710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4940056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92" y="1645363"/>
            <a:ext cx="4876164" cy="1555585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012283" y="3580458"/>
            <a:ext cx="891642" cy="899724"/>
          </a:xfrm>
          <a:prstGeom prst="roundRect">
            <a:avLst/>
          </a:prstGeom>
          <a:solidFill>
            <a:srgbClr val="FF64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Source Position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12283" y="1947577"/>
            <a:ext cx="891642" cy="899724"/>
          </a:xfrm>
          <a:prstGeom prst="roundRect">
            <a:avLst/>
          </a:prstGeom>
          <a:solidFill>
            <a:srgbClr val="0070C0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Acoustic Signal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2283" y="5213340"/>
            <a:ext cx="891642" cy="899724"/>
          </a:xfrm>
          <a:prstGeom prst="roundRect">
            <a:avLst/>
          </a:prstGeom>
          <a:solidFill>
            <a:srgbClr val="FFFF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rgbClr val="78777C"/>
                </a:solidFill>
              </a:rPr>
              <a:t>Receiver Position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023486" y="2541909"/>
            <a:ext cx="0" cy="1414141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000626" y="382959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000625" y="394081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>
            <a:endCxn id="32" idx="0"/>
          </p:cNvCxnSpPr>
          <p:nvPr/>
        </p:nvCxnSpPr>
        <p:spPr>
          <a:xfrm>
            <a:off x="5023486" y="3977773"/>
            <a:ext cx="2231" cy="1798314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5000626" y="547442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002857" y="577608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8863761" y="59040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8863761" y="4904507"/>
            <a:ext cx="108000" cy="108000"/>
          </a:xfrm>
          <a:prstGeom prst="ellipse">
            <a:avLst/>
          </a:prstGeom>
          <a:solidFill>
            <a:srgbClr val="FB92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8863761" y="2399957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8863761" y="5220000"/>
            <a:ext cx="108000" cy="108000"/>
          </a:xfrm>
          <a:prstGeom prst="ellipse">
            <a:avLst/>
          </a:prstGeom>
          <a:solidFill>
            <a:srgbClr val="E338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8863761" y="2700000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905625" y="1971651"/>
            <a:ext cx="238125" cy="676300"/>
          </a:xfrm>
          <a:prstGeom prst="rect">
            <a:avLst/>
          </a:prstGeom>
          <a:solidFill>
            <a:schemeClr val="accent6">
              <a:lumMod val="60000"/>
              <a:lumOff val="40000"/>
              <a:alpha val="22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8863761" y="3096000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8863761" y="5616000"/>
            <a:ext cx="108000" cy="108000"/>
          </a:xfrm>
          <a:prstGeom prst="ellipse">
            <a:avLst/>
          </a:prstGeom>
          <a:solidFill>
            <a:srgbClr val="FC5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575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26" grpId="0" animBg="1"/>
      <p:bldP spid="31" grpId="0" animBg="1"/>
      <p:bldP spid="32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7132309" y="4149913"/>
            <a:ext cx="2773690" cy="2341171"/>
            <a:chOff x="7132309" y="4149913"/>
            <a:chExt cx="2773690" cy="2341171"/>
          </a:xfrm>
        </p:grpSpPr>
        <p:sp>
          <p:nvSpPr>
            <p:cNvPr id="63" name="Rounded Rectangle 62"/>
            <p:cNvSpPr/>
            <p:nvPr/>
          </p:nvSpPr>
          <p:spPr>
            <a:xfrm>
              <a:off x="7132309" y="4149913"/>
              <a:ext cx="2773690" cy="23411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87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8519154" y="4149913"/>
              <a:ext cx="0" cy="234117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7924793" y="4236422"/>
              <a:ext cx="1188721" cy="28283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rgbClr val="78777C"/>
                  </a:solidFill>
                </a:rPr>
                <a:t>SPL Map</a:t>
              </a:r>
              <a:endParaRPr lang="en-GB" dirty="0">
                <a:solidFill>
                  <a:srgbClr val="78777C"/>
                </a:solidFill>
              </a:endParaRPr>
            </a:p>
          </p:txBody>
        </p:sp>
        <p:cxnSp>
          <p:nvCxnSpPr>
            <p:cNvPr id="66" name="Straight Connector 65"/>
            <p:cNvCxnSpPr>
              <a:stCxn id="63" idx="1"/>
              <a:endCxn id="63" idx="3"/>
            </p:cNvCxnSpPr>
            <p:nvPr/>
          </p:nvCxnSpPr>
          <p:spPr>
            <a:xfrm>
              <a:off x="7132309" y="5320499"/>
              <a:ext cx="2773690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DATA PROCESSING</a:t>
            </a:r>
          </a:p>
          <a:p>
            <a:pPr algn="ctr">
              <a:lnSpc>
                <a:spcPct val="110000"/>
              </a:lnSpc>
            </a:pPr>
            <a:endParaRPr lang="en-GB" sz="2400" dirty="0">
              <a:solidFill>
                <a:srgbClr val="436EC5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8512401" y="2610466"/>
            <a:ext cx="0" cy="250658"/>
          </a:xfrm>
          <a:prstGeom prst="line">
            <a:avLst/>
          </a:prstGeom>
          <a:ln w="9525">
            <a:solidFill>
              <a:srgbClr val="7877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 bwMode="auto">
          <a:xfrm>
            <a:off x="8469221" y="2847301"/>
            <a:ext cx="86360" cy="8572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404451" y="2783006"/>
            <a:ext cx="21590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D"/>
              </a:clrFrom>
              <a:clrTo>
                <a:srgbClr val="FD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65106" y="2229609"/>
            <a:ext cx="700796" cy="21033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863761" y="3708000"/>
            <a:ext cx="172720" cy="171450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7132309" y="1645363"/>
            <a:ext cx="2773691" cy="2341171"/>
          </a:xfrm>
          <a:prstGeom prst="roundRect">
            <a:avLst/>
          </a:prstGeom>
          <a:noFill/>
          <a:ln>
            <a:solidFill>
              <a:srgbClr val="7877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 bwMode="auto">
          <a:xfrm>
            <a:off x="8475974" y="5277633"/>
            <a:ext cx="86360" cy="85725"/>
          </a:xfrm>
          <a:prstGeom prst="ellipse">
            <a:avLst/>
          </a:prstGeom>
          <a:gradFill flip="none" rotWithShape="1">
            <a:gsLst>
              <a:gs pos="8000">
                <a:srgbClr val="000000"/>
              </a:gs>
              <a:gs pos="100000">
                <a:schemeClr val="tx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413739" y="5213340"/>
            <a:ext cx="215900" cy="214313"/>
          </a:xfrm>
          <a:prstGeom prst="ellipse">
            <a:avLst/>
          </a:prstGeom>
          <a:noFill/>
          <a:ln w="95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3292710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78" y="4940056"/>
            <a:ext cx="4861878" cy="1551028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92" y="1645363"/>
            <a:ext cx="4876164" cy="1555585"/>
          </a:xfrm>
          <a:prstGeom prst="rect">
            <a:avLst/>
          </a:prstGeom>
          <a:ln>
            <a:noFill/>
          </a:ln>
        </p:spPr>
      </p:pic>
      <p:sp>
        <p:nvSpPr>
          <p:cNvPr id="27" name="Rounded Rectangle 26"/>
          <p:cNvSpPr/>
          <p:nvPr/>
        </p:nvSpPr>
        <p:spPr>
          <a:xfrm>
            <a:off x="1012283" y="3580458"/>
            <a:ext cx="891642" cy="899724"/>
          </a:xfrm>
          <a:prstGeom prst="roundRect">
            <a:avLst/>
          </a:prstGeom>
          <a:solidFill>
            <a:srgbClr val="FF64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Source Position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12283" y="1947577"/>
            <a:ext cx="891642" cy="899724"/>
          </a:xfrm>
          <a:prstGeom prst="roundRect">
            <a:avLst/>
          </a:prstGeom>
          <a:solidFill>
            <a:srgbClr val="0070C0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chemeClr val="bg1">
                    <a:lumMod val="95000"/>
                  </a:schemeClr>
                </a:solidFill>
              </a:rPr>
              <a:t>Acoustic Signal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2283" y="5213340"/>
            <a:ext cx="891642" cy="899724"/>
          </a:xfrm>
          <a:prstGeom prst="roundRect">
            <a:avLst/>
          </a:prstGeom>
          <a:solidFill>
            <a:srgbClr val="FFFF64"/>
          </a:solidFill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400" b="1" dirty="0">
                <a:solidFill>
                  <a:srgbClr val="78777C"/>
                </a:solidFill>
              </a:rPr>
              <a:t>Receiver Position</a:t>
            </a:r>
          </a:p>
        </p:txBody>
      </p:sp>
      <p:sp>
        <p:nvSpPr>
          <p:cNvPr id="34" name="Oval 33"/>
          <p:cNvSpPr/>
          <p:nvPr/>
        </p:nvSpPr>
        <p:spPr>
          <a:xfrm>
            <a:off x="8863761" y="6228000"/>
            <a:ext cx="108000" cy="108000"/>
          </a:xfrm>
          <a:prstGeom prst="ellipse">
            <a:avLst/>
          </a:prstGeom>
          <a:solidFill>
            <a:srgbClr val="7AFA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8863761" y="4904507"/>
            <a:ext cx="108000" cy="108000"/>
          </a:xfrm>
          <a:prstGeom prst="ellipse">
            <a:avLst/>
          </a:prstGeom>
          <a:solidFill>
            <a:srgbClr val="FB92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8863761" y="2399957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8863761" y="5220000"/>
            <a:ext cx="108000" cy="108000"/>
          </a:xfrm>
          <a:prstGeom prst="ellipse">
            <a:avLst/>
          </a:prstGeom>
          <a:solidFill>
            <a:srgbClr val="E338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8863761" y="2700000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8863761" y="3096000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8863761" y="5616000"/>
            <a:ext cx="108000" cy="108000"/>
          </a:xfrm>
          <a:prstGeom prst="ellipse">
            <a:avLst/>
          </a:prstGeom>
          <a:solidFill>
            <a:srgbClr val="FC51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602423" y="2055019"/>
            <a:ext cx="238125" cy="516388"/>
          </a:xfrm>
          <a:prstGeom prst="rect">
            <a:avLst/>
          </a:prstGeom>
          <a:solidFill>
            <a:schemeClr val="accent6">
              <a:lumMod val="60000"/>
              <a:lumOff val="40000"/>
              <a:alpha val="22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Connector 45"/>
          <p:cNvCxnSpPr/>
          <p:nvPr/>
        </p:nvCxnSpPr>
        <p:spPr>
          <a:xfrm>
            <a:off x="5731511" y="2452688"/>
            <a:ext cx="0" cy="1503362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5708651" y="3829598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/>
          <p:cNvCxnSpPr/>
          <p:nvPr/>
        </p:nvCxnSpPr>
        <p:spPr>
          <a:xfrm>
            <a:off x="5731511" y="3977773"/>
            <a:ext cx="2231" cy="1868196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708651" y="547442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5708651" y="5823109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5708650" y="394081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8863761" y="3384000"/>
            <a:ext cx="172720" cy="171450"/>
          </a:xfrm>
          <a:prstGeom prst="ellipse">
            <a:avLst/>
          </a:prstGeom>
          <a:gradFill>
            <a:gsLst>
              <a:gs pos="0">
                <a:srgbClr val="FFC000">
                  <a:alpha val="10000"/>
                </a:srgbClr>
              </a:gs>
              <a:gs pos="100000">
                <a:srgbClr val="FFFF00"/>
              </a:gs>
            </a:gsLst>
            <a:lin ang="16200000" scaled="1"/>
          </a:gradFill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8863761" y="59040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467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" grpId="0" animBg="1"/>
      <p:bldP spid="47" grpId="0" animBg="1"/>
      <p:bldP spid="50" grpId="0" animBg="1"/>
      <p:bldP spid="51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SOUND PRESSURE LEVEL MAPS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DBAC28"/>
                </a:solidFill>
              </a:rPr>
              <a:t>SPL MAP FOR DRIFT BUOYS</a:t>
            </a:r>
            <a:endParaRPr lang="en-GB" sz="2400" dirty="0">
              <a:solidFill>
                <a:srgbClr val="DBAC28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23" y="1986136"/>
            <a:ext cx="4993327" cy="4292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2049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9" name="Rectangle 8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SOUND SOURCE VERIFICATION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1" name="Group 40"/>
          <p:cNvGrpSpPr/>
          <p:nvPr/>
        </p:nvGrpSpPr>
        <p:grpSpPr>
          <a:xfrm>
            <a:off x="2027875" y="2708077"/>
            <a:ext cx="2245657" cy="1695412"/>
            <a:chOff x="2027875" y="2708077"/>
            <a:chExt cx="2245657" cy="1695412"/>
          </a:xfrm>
        </p:grpSpPr>
        <p:sp>
          <p:nvSpPr>
            <p:cNvPr id="18" name="Rounded Rectangle 17"/>
            <p:cNvSpPr/>
            <p:nvPr/>
          </p:nvSpPr>
          <p:spPr>
            <a:xfrm>
              <a:off x="2027875" y="2708077"/>
              <a:ext cx="2245657" cy="1314891"/>
            </a:xfrm>
            <a:prstGeom prst="roundRect">
              <a:avLst/>
            </a:prstGeom>
            <a:noFill/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484966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142939" y="2812373"/>
              <a:ext cx="2017473" cy="159111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r>
                <a:rPr lang="en-GB" dirty="0">
                  <a:solidFill>
                    <a:srgbClr val="484966"/>
                  </a:solidFill>
                  <a:cs typeface="Courier New" panose="02070309020205020404" pitchFamily="49" charset="0"/>
                </a:rPr>
                <a:t>What does the sound field look like?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484966"/>
                </a:solidFill>
              </a:endParaRPr>
            </a:p>
            <a:p>
              <a:pPr algn="ctr"/>
              <a:endParaRPr lang="en-GB" sz="1400" dirty="0">
                <a:solidFill>
                  <a:srgbClr val="484966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24104" y="2701452"/>
            <a:ext cx="2662657" cy="1736586"/>
            <a:chOff x="4480734" y="4452937"/>
            <a:chExt cx="2662657" cy="1736586"/>
          </a:xfrm>
        </p:grpSpPr>
        <p:sp>
          <p:nvSpPr>
            <p:cNvPr id="23" name="Rounded Rectangle 22"/>
            <p:cNvSpPr/>
            <p:nvPr/>
          </p:nvSpPr>
          <p:spPr>
            <a:xfrm>
              <a:off x="4667359" y="4452937"/>
              <a:ext cx="2245657" cy="1314890"/>
            </a:xfrm>
            <a:prstGeom prst="roundRect">
              <a:avLst/>
            </a:prstGeom>
            <a:noFill/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484966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480734" y="4529309"/>
              <a:ext cx="2662657" cy="1660214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r>
                <a:rPr lang="en-GB" dirty="0">
                  <a:solidFill>
                    <a:srgbClr val="484966"/>
                  </a:solidFill>
                  <a:cs typeface="Courier New" panose="02070309020205020404" pitchFamily="49" charset="0"/>
                </a:rPr>
                <a:t>How </a:t>
              </a:r>
              <a:r>
                <a:rPr lang="en-GB" dirty="0" smtClean="0">
                  <a:solidFill>
                    <a:srgbClr val="484966"/>
                  </a:solidFill>
                  <a:cs typeface="Courier New" panose="02070309020205020404" pitchFamily="49" charset="0"/>
                </a:rPr>
                <a:t>is the sound perceived by the animal?</a:t>
              </a:r>
              <a:endParaRPr lang="en-GB" dirty="0">
                <a:solidFill>
                  <a:srgbClr val="484966"/>
                </a:solidFill>
                <a:cs typeface="Courier New" panose="02070309020205020404" pitchFamily="49" charset="0"/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484966"/>
                </a:solidFill>
              </a:endParaRPr>
            </a:p>
            <a:p>
              <a:pPr algn="ctr"/>
              <a:endParaRPr lang="en-GB" sz="1400" dirty="0">
                <a:solidFill>
                  <a:srgbClr val="484966"/>
                </a:solidFill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4327594" y="4374484"/>
            <a:ext cx="2245657" cy="1314891"/>
          </a:xfrm>
          <a:prstGeom prst="roundRect">
            <a:avLst/>
          </a:prstGeom>
          <a:noFill/>
          <a:ln w="9525">
            <a:solidFill>
              <a:srgbClr val="78777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0" rtlCol="0" anchor="ctr" anchorCtr="0">
            <a:noAutofit/>
          </a:bodyPr>
          <a:lstStyle/>
          <a:p>
            <a:pPr algn="ctr"/>
            <a:endParaRPr lang="en-GB" dirty="0">
              <a:solidFill>
                <a:srgbClr val="484966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273532" y="4468720"/>
            <a:ext cx="2445822" cy="159111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0" rtlCol="0" anchor="ctr" anchorCtr="0">
            <a:noAutofit/>
          </a:bodyPr>
          <a:lstStyle/>
          <a:p>
            <a:pPr algn="ctr"/>
            <a:r>
              <a:rPr lang="en-GB" dirty="0">
                <a:solidFill>
                  <a:srgbClr val="484966"/>
                </a:solidFill>
                <a:cs typeface="Courier New" panose="02070309020205020404" pitchFamily="49" charset="0"/>
              </a:rPr>
              <a:t>How can we minimise the impact?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en-GB" sz="1400" dirty="0" smtClean="0">
              <a:solidFill>
                <a:srgbClr val="484966"/>
              </a:solidFill>
            </a:endParaRPr>
          </a:p>
          <a:p>
            <a:pPr algn="ctr"/>
            <a:endParaRPr lang="en-GB" sz="1400" dirty="0">
              <a:solidFill>
                <a:srgbClr val="484966"/>
              </a:solidFill>
            </a:endParaRPr>
          </a:p>
        </p:txBody>
      </p:sp>
      <p:cxnSp>
        <p:nvCxnSpPr>
          <p:cNvPr id="33" name="Straight Arrow Connector 32"/>
          <p:cNvCxnSpPr>
            <a:stCxn id="18" idx="3"/>
            <a:endCxn id="31" idx="2"/>
          </p:cNvCxnSpPr>
          <p:nvPr/>
        </p:nvCxnSpPr>
        <p:spPr>
          <a:xfrm flipV="1">
            <a:off x="4273532" y="3359682"/>
            <a:ext cx="896164" cy="5841"/>
          </a:xfrm>
          <a:prstGeom prst="straightConnector1">
            <a:avLst/>
          </a:prstGeom>
          <a:ln w="25400">
            <a:solidFill>
              <a:srgbClr val="4849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1"/>
            <a:endCxn id="31" idx="6"/>
          </p:cNvCxnSpPr>
          <p:nvPr/>
        </p:nvCxnSpPr>
        <p:spPr>
          <a:xfrm flipH="1">
            <a:off x="5709696" y="3358897"/>
            <a:ext cx="901033" cy="785"/>
          </a:xfrm>
          <a:prstGeom prst="straightConnector1">
            <a:avLst/>
          </a:prstGeom>
          <a:ln>
            <a:solidFill>
              <a:srgbClr val="4849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4"/>
            <a:endCxn id="26" idx="0"/>
          </p:cNvCxnSpPr>
          <p:nvPr/>
        </p:nvCxnSpPr>
        <p:spPr>
          <a:xfrm>
            <a:off x="5439696" y="3629682"/>
            <a:ext cx="10727" cy="744802"/>
          </a:xfrm>
          <a:prstGeom prst="straightConnector1">
            <a:avLst/>
          </a:prstGeom>
          <a:ln>
            <a:solidFill>
              <a:srgbClr val="4849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169696" y="3089682"/>
            <a:ext cx="540000" cy="540000"/>
            <a:chOff x="5169696" y="3089682"/>
            <a:chExt cx="540000" cy="540000"/>
          </a:xfrm>
        </p:grpSpPr>
        <p:sp>
          <p:nvSpPr>
            <p:cNvPr id="31" name="Oval 30"/>
            <p:cNvSpPr/>
            <p:nvPr/>
          </p:nvSpPr>
          <p:spPr>
            <a:xfrm>
              <a:off x="5169696" y="3089682"/>
              <a:ext cx="540000" cy="540000"/>
            </a:xfrm>
            <a:prstGeom prst="ellipse">
              <a:avLst/>
            </a:prstGeom>
            <a:solidFill>
              <a:schemeClr val="bg1"/>
            </a:solidFill>
            <a:ln w="127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 useBgFill="1">
          <p:nvSpPr>
            <p:cNvPr id="38" name="Plus 37"/>
            <p:cNvSpPr/>
            <p:nvPr/>
          </p:nvSpPr>
          <p:spPr>
            <a:xfrm>
              <a:off x="5261818" y="3175446"/>
              <a:ext cx="360000" cy="360000"/>
            </a:xfrm>
            <a:prstGeom prst="mathPlus">
              <a:avLst/>
            </a:prstGeom>
            <a:ln w="12700" cap="sq">
              <a:solidFill>
                <a:srgbClr val="4849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1579837" y="3391811"/>
            <a:ext cx="3006777" cy="19721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400" b="1" dirty="0" smtClean="0">
                <a:solidFill>
                  <a:srgbClr val="4849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SSV</a:t>
            </a:r>
            <a:endParaRPr lang="en-GB" sz="4400" b="1" dirty="0">
              <a:solidFill>
                <a:srgbClr val="484966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SOUND PRESSURE LEVEL MAPS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DBAC28"/>
                </a:solidFill>
              </a:rPr>
              <a:t>SPL MAP FOR DRIFT BUOYS</a:t>
            </a:r>
            <a:endParaRPr lang="en-GB" sz="2400" dirty="0">
              <a:solidFill>
                <a:srgbClr val="DBAC28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23" y="1986136"/>
            <a:ext cx="4993327" cy="4292744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4" name="Group 23"/>
          <p:cNvGrpSpPr/>
          <p:nvPr/>
        </p:nvGrpSpPr>
        <p:grpSpPr>
          <a:xfrm>
            <a:off x="994215" y="4986339"/>
            <a:ext cx="2889660" cy="945434"/>
            <a:chOff x="1050244" y="3631296"/>
            <a:chExt cx="2889660" cy="945434"/>
          </a:xfrm>
        </p:grpSpPr>
        <p:sp>
          <p:nvSpPr>
            <p:cNvPr id="25" name="Rounded Rectangle 14"/>
            <p:cNvSpPr/>
            <p:nvPr/>
          </p:nvSpPr>
          <p:spPr>
            <a:xfrm>
              <a:off x="1195388" y="3631296"/>
              <a:ext cx="2599372" cy="799282"/>
            </a:xfrm>
            <a:prstGeom prst="roundRect">
              <a:avLst/>
            </a:prstGeom>
            <a:gradFill flip="none" rotWithShape="1">
              <a:gsLst>
                <a:gs pos="0">
                  <a:srgbClr val="FF6464"/>
                </a:gs>
                <a:gs pos="100000">
                  <a:srgbClr val="FFBDBD"/>
                </a:gs>
              </a:gsLst>
              <a:lin ang="8100000" scaled="1"/>
              <a:tileRect/>
            </a:gradFill>
            <a:ln w="19050">
              <a:solidFill>
                <a:srgbClr val="FF646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26" name="Rounded Rectangle 15"/>
            <p:cNvSpPr/>
            <p:nvPr/>
          </p:nvSpPr>
          <p:spPr>
            <a:xfrm>
              <a:off x="1050244" y="4284425"/>
              <a:ext cx="2889660" cy="29230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Various source positions </a:t>
              </a:r>
              <a:r>
                <a:rPr lang="en-GB" sz="1400" dirty="0" smtClean="0">
                  <a:solidFill>
                    <a:srgbClr val="78777B"/>
                  </a:solidFill>
                </a:rPr>
                <a:t>may be required</a:t>
              </a:r>
            </a:p>
            <a:p>
              <a:pPr>
                <a:lnSpc>
                  <a:spcPct val="120000"/>
                </a:lnSpc>
              </a:pPr>
              <a:endParaRPr lang="en-GB" sz="15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6115" y="3219311"/>
            <a:ext cx="2889660" cy="2032457"/>
            <a:chOff x="1019400" y="3631295"/>
            <a:chExt cx="2889660" cy="2032457"/>
          </a:xfrm>
        </p:grpSpPr>
        <p:sp>
          <p:nvSpPr>
            <p:cNvPr id="15" name="Rounded Rectangle 14"/>
            <p:cNvSpPr/>
            <p:nvPr/>
          </p:nvSpPr>
          <p:spPr>
            <a:xfrm>
              <a:off x="1195388" y="3631295"/>
              <a:ext cx="2599372" cy="1613469"/>
            </a:xfrm>
            <a:prstGeom prst="roundRect">
              <a:avLst/>
            </a:prstGeom>
            <a:gradFill flip="none" rotWithShape="1">
              <a:gsLst>
                <a:gs pos="0">
                  <a:srgbClr val="03DB27"/>
                </a:gs>
                <a:gs pos="100000">
                  <a:srgbClr val="B3FFBA"/>
                </a:gs>
              </a:gsLst>
              <a:lin ang="8100000" scaled="1"/>
              <a:tileRect/>
            </a:gradFill>
            <a:ln w="19050">
              <a:solidFill>
                <a:srgbClr val="03DB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19400" y="3992837"/>
              <a:ext cx="2889660" cy="167091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Clear image </a:t>
              </a:r>
              <a:r>
                <a:rPr lang="en-GB" sz="1400" dirty="0" smtClean="0">
                  <a:solidFill>
                    <a:srgbClr val="78777B"/>
                  </a:solidFill>
                </a:rPr>
                <a:t>of sound field</a:t>
              </a: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Long distance </a:t>
              </a:r>
              <a:r>
                <a:rPr lang="en-GB" sz="1400" dirty="0" smtClean="0">
                  <a:solidFill>
                    <a:srgbClr val="78777B"/>
                  </a:solidFill>
                </a:rPr>
                <a:t>and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angle</a:t>
              </a:r>
              <a:r>
                <a:rPr lang="en-GB" sz="1400" dirty="0" smtClean="0">
                  <a:solidFill>
                    <a:srgbClr val="78777B"/>
                  </a:solidFill>
                </a:rPr>
                <a:t> coverage</a:t>
              </a: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Easy to interpret</a:t>
              </a: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78777B"/>
                  </a:solidFill>
                </a:rPr>
                <a:t>Ideal for model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verification</a:t>
              </a:r>
            </a:p>
            <a:p>
              <a:pPr>
                <a:lnSpc>
                  <a:spcPct val="120000"/>
                </a:lnSpc>
              </a:pPr>
              <a:endParaRPr lang="en-GB" sz="15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2283" y="2200819"/>
            <a:ext cx="3079656" cy="1271489"/>
            <a:chOff x="1069433" y="2200819"/>
            <a:chExt cx="3079656" cy="1271489"/>
          </a:xfrm>
        </p:grpSpPr>
        <p:sp>
          <p:nvSpPr>
            <p:cNvPr id="12" name="Rounded Rectangle 11"/>
            <p:cNvSpPr/>
            <p:nvPr/>
          </p:nvSpPr>
          <p:spPr>
            <a:xfrm>
              <a:off x="1197630" y="2200819"/>
              <a:ext cx="2597130" cy="864933"/>
            </a:xfrm>
            <a:prstGeom prst="roundRect">
              <a:avLst/>
            </a:prstGeom>
            <a:noFill/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69433" y="2241942"/>
              <a:ext cx="3079656" cy="123036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1 source </a:t>
              </a:r>
              <a:r>
                <a:rPr lang="en-GB" sz="1400" dirty="0" smtClean="0">
                  <a:solidFill>
                    <a:srgbClr val="78777B"/>
                  </a:solidFill>
                </a:rPr>
                <a:t>position</a:t>
              </a: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Multiple receiver </a:t>
              </a:r>
              <a:r>
                <a:rPr lang="en-GB" sz="1400" dirty="0" smtClean="0">
                  <a:solidFill>
                    <a:srgbClr val="78777B"/>
                  </a:solidFill>
                </a:rPr>
                <a:t>positions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78777B"/>
                </a:solidFill>
              </a:endParaRPr>
            </a:p>
            <a:p>
              <a:pPr algn="ctr"/>
              <a:endParaRPr lang="en-GB" sz="1400" dirty="0">
                <a:solidFill>
                  <a:srgbClr val="78777B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090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385E-6 3.7037E-6 L 0.04819 0.0002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SOUND PRESSURE LEVEL MAPS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BA75FF"/>
                </a:solidFill>
                <a:latin typeface="+mj-lt"/>
              </a:rPr>
              <a:t>SPL MAP FOR A TOWED HYDROPHONE</a:t>
            </a:r>
            <a:endParaRPr lang="en-GB" sz="2400" dirty="0">
              <a:solidFill>
                <a:srgbClr val="BA75FF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69" y="1940189"/>
            <a:ext cx="6237184" cy="40521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805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SOUND PRESSURE LEVEL MAPS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BA75FF"/>
                </a:solidFill>
                <a:latin typeface="+mj-lt"/>
              </a:rPr>
              <a:t>SPL MAP FOR A TOWED HYDROPHONE</a:t>
            </a:r>
            <a:endParaRPr lang="en-GB" sz="2400" dirty="0">
              <a:solidFill>
                <a:srgbClr val="BA75FF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469" y="1940189"/>
            <a:ext cx="6237184" cy="4052126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7" name="Group 26"/>
          <p:cNvGrpSpPr/>
          <p:nvPr/>
        </p:nvGrpSpPr>
        <p:grpSpPr>
          <a:xfrm>
            <a:off x="994215" y="4573159"/>
            <a:ext cx="2889660" cy="1057478"/>
            <a:chOff x="1050244" y="3631296"/>
            <a:chExt cx="2889660" cy="1057478"/>
          </a:xfrm>
        </p:grpSpPr>
        <p:sp>
          <p:nvSpPr>
            <p:cNvPr id="28" name="Rounded Rectangle 14"/>
            <p:cNvSpPr/>
            <p:nvPr/>
          </p:nvSpPr>
          <p:spPr>
            <a:xfrm>
              <a:off x="1195388" y="3631296"/>
              <a:ext cx="2599372" cy="1010438"/>
            </a:xfrm>
            <a:prstGeom prst="roundRect">
              <a:avLst/>
            </a:prstGeom>
            <a:gradFill flip="none" rotWithShape="1">
              <a:gsLst>
                <a:gs pos="0">
                  <a:srgbClr val="FF6464"/>
                </a:gs>
                <a:gs pos="100000">
                  <a:srgbClr val="FFBDBD"/>
                </a:gs>
              </a:gsLst>
              <a:lin ang="8100000" scaled="1"/>
              <a:tileRect/>
            </a:gradFill>
            <a:ln w="19050">
              <a:solidFill>
                <a:srgbClr val="FF646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29" name="Rounded Rectangle 15"/>
            <p:cNvSpPr/>
            <p:nvPr/>
          </p:nvSpPr>
          <p:spPr>
            <a:xfrm>
              <a:off x="1050244" y="4396469"/>
              <a:ext cx="2889660" cy="29230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78777B"/>
                  </a:solidFill>
                </a:rPr>
                <a:t>May be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difficult to interpret</a:t>
              </a: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Limited distance </a:t>
              </a:r>
              <a:r>
                <a:rPr lang="en-GB" sz="1400" dirty="0" smtClean="0">
                  <a:solidFill>
                    <a:srgbClr val="78777B"/>
                  </a:solidFill>
                </a:rPr>
                <a:t>and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angle </a:t>
              </a:r>
              <a:r>
                <a:rPr lang="en-GB" sz="1400" dirty="0" smtClean="0">
                  <a:solidFill>
                    <a:srgbClr val="78777B"/>
                  </a:solidFill>
                </a:rPr>
                <a:t>coverage</a:t>
              </a:r>
            </a:p>
            <a:p>
              <a:pPr>
                <a:lnSpc>
                  <a:spcPct val="120000"/>
                </a:lnSpc>
              </a:pPr>
              <a:endParaRPr lang="en-GB" sz="15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56115" y="3219311"/>
            <a:ext cx="2889660" cy="1612839"/>
            <a:chOff x="1019400" y="3631295"/>
            <a:chExt cx="2889660" cy="1612839"/>
          </a:xfrm>
        </p:grpSpPr>
        <p:sp>
          <p:nvSpPr>
            <p:cNvPr id="25" name="Rounded Rectangle 24"/>
            <p:cNvSpPr/>
            <p:nvPr/>
          </p:nvSpPr>
          <p:spPr>
            <a:xfrm>
              <a:off x="1195388" y="3631295"/>
              <a:ext cx="2599372" cy="1200289"/>
            </a:xfrm>
            <a:prstGeom prst="roundRect">
              <a:avLst/>
            </a:prstGeom>
            <a:gradFill flip="none" rotWithShape="1">
              <a:gsLst>
                <a:gs pos="0">
                  <a:srgbClr val="03DB27"/>
                </a:gs>
                <a:gs pos="100000">
                  <a:srgbClr val="B3FFBA"/>
                </a:gs>
              </a:gsLst>
              <a:lin ang="8100000" scaled="1"/>
              <a:tileRect/>
            </a:gradFill>
            <a:ln w="19050">
              <a:solidFill>
                <a:srgbClr val="03DB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019400" y="3992838"/>
              <a:ext cx="2889660" cy="125129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78777B"/>
                  </a:solidFill>
                </a:rPr>
                <a:t>Accurate representation of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sound field variations</a:t>
              </a:r>
              <a:endParaRPr lang="en-GB" sz="1400" dirty="0" smtClean="0">
                <a:solidFill>
                  <a:srgbClr val="78777B"/>
                </a:solidFill>
              </a:endParaRP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dirty="0" smtClean="0">
                  <a:solidFill>
                    <a:srgbClr val="78777B"/>
                  </a:solidFill>
                </a:rPr>
                <a:t>Ideal for model </a:t>
              </a:r>
              <a:r>
                <a:rPr lang="en-GB" sz="1400" b="1" dirty="0" smtClean="0">
                  <a:solidFill>
                    <a:srgbClr val="78777B"/>
                  </a:solidFill>
                </a:rPr>
                <a:t>refinement</a:t>
              </a:r>
            </a:p>
            <a:p>
              <a:pPr>
                <a:lnSpc>
                  <a:spcPct val="120000"/>
                </a:lnSpc>
              </a:pPr>
              <a:endParaRPr lang="en-GB" sz="1500" dirty="0" smtClean="0">
                <a:solidFill>
                  <a:schemeClr val="bg1"/>
                </a:solidFill>
              </a:endParaRP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chemeClr val="bg1"/>
                </a:solidFill>
              </a:endParaRPr>
            </a:p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12283" y="2200819"/>
            <a:ext cx="3079656" cy="1271489"/>
            <a:chOff x="1069433" y="2200819"/>
            <a:chExt cx="3079656" cy="1271489"/>
          </a:xfrm>
        </p:grpSpPr>
        <p:sp>
          <p:nvSpPr>
            <p:cNvPr id="19" name="Rounded Rectangle 18"/>
            <p:cNvSpPr/>
            <p:nvPr/>
          </p:nvSpPr>
          <p:spPr>
            <a:xfrm>
              <a:off x="1197630" y="2200819"/>
              <a:ext cx="2597130" cy="864933"/>
            </a:xfrm>
            <a:prstGeom prst="roundRect">
              <a:avLst/>
            </a:prstGeom>
            <a:noFill/>
            <a:ln w="9525">
              <a:solidFill>
                <a:srgbClr val="78777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algn="ctr"/>
              <a:endParaRPr lang="en-GB" dirty="0">
                <a:solidFill>
                  <a:srgbClr val="78777C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69433" y="2241942"/>
              <a:ext cx="3079656" cy="1230366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bIns="0" rtlCol="0" anchor="ctr" anchorCtr="0">
              <a:noAutofit/>
            </a:bodyPr>
            <a:lstStyle/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Multiple source </a:t>
              </a:r>
              <a:r>
                <a:rPr lang="en-GB" sz="1400" dirty="0" smtClean="0">
                  <a:solidFill>
                    <a:srgbClr val="78777B"/>
                  </a:solidFill>
                </a:rPr>
                <a:t>positions</a:t>
              </a:r>
            </a:p>
            <a:p>
              <a:pPr marL="285750" indent="-1800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GB" sz="1400" b="1" dirty="0" smtClean="0">
                  <a:solidFill>
                    <a:srgbClr val="78777B"/>
                  </a:solidFill>
                </a:rPr>
                <a:t>Multiple receiver </a:t>
              </a:r>
              <a:r>
                <a:rPr lang="en-GB" sz="1400" dirty="0" smtClean="0">
                  <a:solidFill>
                    <a:srgbClr val="78777B"/>
                  </a:solidFill>
                </a:rPr>
                <a:t>positions</a:t>
              </a:r>
            </a:p>
            <a:p>
              <a:pPr>
                <a:lnSpc>
                  <a:spcPct val="120000"/>
                </a:lnSpc>
                <a:spcBef>
                  <a:spcPts val="300"/>
                </a:spcBef>
              </a:pPr>
              <a:endParaRPr lang="en-GB" sz="1400" dirty="0" smtClean="0">
                <a:solidFill>
                  <a:srgbClr val="78777B"/>
                </a:solidFill>
              </a:endParaRPr>
            </a:p>
            <a:p>
              <a:pPr algn="ctr"/>
              <a:endParaRPr lang="en-GB" sz="1400" dirty="0">
                <a:solidFill>
                  <a:srgbClr val="78777B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4091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886E-6 -7.40741E-7 L 0.10172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MITIGATION ZONES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DIRECT CALCULATION FROM MEASURED SPL VALUES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05" y="1919547"/>
            <a:ext cx="8678863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2" name="Group 11"/>
          <p:cNvGrpSpPr/>
          <p:nvPr/>
        </p:nvGrpSpPr>
        <p:grpSpPr>
          <a:xfrm>
            <a:off x="1728000" y="2147396"/>
            <a:ext cx="7885240" cy="3999797"/>
            <a:chOff x="1728000" y="2147396"/>
            <a:chExt cx="7885240" cy="3999797"/>
          </a:xfrm>
        </p:grpSpPr>
        <p:sp>
          <p:nvSpPr>
            <p:cNvPr id="13" name="Rectangle 12"/>
            <p:cNvSpPr/>
            <p:nvPr/>
          </p:nvSpPr>
          <p:spPr>
            <a:xfrm>
              <a:off x="2016000" y="2152800"/>
              <a:ext cx="276224" cy="370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180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170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160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150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140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130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120</a:t>
              </a: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 smtClean="0">
                <a:solidFill>
                  <a:srgbClr val="A8A8A8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28538" y="2147396"/>
              <a:ext cx="187462" cy="3743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0" rIns="0" rtlCol="0" anchor="t" anchorCtr="0"/>
            <a:lstStyle/>
            <a:p>
              <a:pPr algn="ctr">
                <a:spcBef>
                  <a:spcPts val="3450"/>
                </a:spcBef>
              </a:pPr>
              <a:r>
                <a:rPr lang="en-GB" sz="1050" b="1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SPL</a:t>
              </a:r>
              <a:r>
                <a:rPr lang="en-GB" sz="1050" b="1" baseline="-25000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rms</a:t>
              </a:r>
              <a:r>
                <a:rPr lang="en-GB" sz="1050" b="1" baseline="-2500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[dB re 1µPa]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28000" y="5984286"/>
              <a:ext cx="7885240" cy="162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b="1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Distance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[km]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MITIGATION ZONES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DIRECT CALCULATION FROM MEASURED SPL VALUES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04" y="1919547"/>
            <a:ext cx="8678863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1" name="Group 10"/>
          <p:cNvGrpSpPr/>
          <p:nvPr/>
        </p:nvGrpSpPr>
        <p:grpSpPr>
          <a:xfrm>
            <a:off x="1728000" y="2147396"/>
            <a:ext cx="7885240" cy="3999797"/>
            <a:chOff x="1728000" y="2147396"/>
            <a:chExt cx="7885240" cy="3999797"/>
          </a:xfrm>
        </p:grpSpPr>
        <p:sp>
          <p:nvSpPr>
            <p:cNvPr id="12" name="Rectangle 11"/>
            <p:cNvSpPr/>
            <p:nvPr/>
          </p:nvSpPr>
          <p:spPr>
            <a:xfrm>
              <a:off x="2016000" y="2152800"/>
              <a:ext cx="276224" cy="370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180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170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160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150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140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130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120</a:t>
              </a: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 smtClean="0">
                <a:solidFill>
                  <a:srgbClr val="A8A8A8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8538" y="2147396"/>
              <a:ext cx="187462" cy="3743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0" rIns="0" rtlCol="0" anchor="t" anchorCtr="0"/>
            <a:lstStyle/>
            <a:p>
              <a:pPr algn="ctr">
                <a:spcBef>
                  <a:spcPts val="3450"/>
                </a:spcBef>
              </a:pPr>
              <a:r>
                <a:rPr lang="en-GB" sz="1050" b="1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SPL</a:t>
              </a:r>
              <a:r>
                <a:rPr lang="en-GB" sz="1050" b="1" baseline="-25000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rms</a:t>
              </a:r>
              <a:r>
                <a:rPr lang="en-GB" sz="1050" b="1" baseline="-2500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[dB re 1µPa]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28000" y="5984286"/>
              <a:ext cx="7885240" cy="162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b="1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Distance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[km]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0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MITIGATION ZONES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DIRECT CALCULATION FROM MEASURED SPL VALUES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/>
          <p:cNvGrpSpPr/>
          <p:nvPr/>
        </p:nvGrpSpPr>
        <p:grpSpPr>
          <a:xfrm>
            <a:off x="1180303" y="1919547"/>
            <a:ext cx="8678863" cy="4357688"/>
            <a:chOff x="1180303" y="1919547"/>
            <a:chExt cx="8678863" cy="4357688"/>
          </a:xfrm>
        </p:grpSpPr>
        <p:grpSp>
          <p:nvGrpSpPr>
            <p:cNvPr id="19" name="Group 18"/>
            <p:cNvGrpSpPr/>
            <p:nvPr/>
          </p:nvGrpSpPr>
          <p:grpSpPr>
            <a:xfrm>
              <a:off x="1180303" y="1919547"/>
              <a:ext cx="8678863" cy="4357688"/>
              <a:chOff x="171450" y="1562100"/>
              <a:chExt cx="8678863" cy="4357688"/>
            </a:xfrm>
          </p:grpSpPr>
          <p:pic>
            <p:nvPicPr>
              <p:cNvPr id="20" name="Picture 1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450" y="1562100"/>
                <a:ext cx="8678863" cy="435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" name="Group 9"/>
              <p:cNvGrpSpPr>
                <a:grpSpLocks/>
              </p:cNvGrpSpPr>
              <p:nvPr/>
            </p:nvGrpSpPr>
            <p:grpSpPr bwMode="auto">
              <a:xfrm>
                <a:off x="6038843" y="2273298"/>
                <a:ext cx="366713" cy="354013"/>
                <a:chOff x="6039555" y="2273642"/>
                <a:chExt cx="366581" cy="354000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039555" y="2273642"/>
                  <a:ext cx="366581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039555" y="2457786"/>
                  <a:ext cx="366581" cy="0"/>
                </a:xfrm>
                <a:prstGeom prst="line">
                  <a:avLst/>
                </a:prstGeom>
                <a:ln>
                  <a:solidFill>
                    <a:srgbClr val="00CC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6039555" y="2627642"/>
                  <a:ext cx="366581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Rectangle 21"/>
              <p:cNvSpPr/>
              <p:nvPr/>
            </p:nvSpPr>
            <p:spPr>
              <a:xfrm>
                <a:off x="2200275" y="4945063"/>
                <a:ext cx="671513" cy="4429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2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4100 m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7325514" y="2510097"/>
              <a:ext cx="1597025" cy="77311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b="1" dirty="0">
                  <a:solidFill>
                    <a:schemeClr val="bg1">
                      <a:lumMod val="50000"/>
                    </a:schemeClr>
                  </a:solidFill>
                </a:rPr>
                <a:t>95</a:t>
              </a:r>
              <a:r>
                <a:rPr lang="en-GB" sz="1100" b="1" baseline="30000" dirty="0">
                  <a:solidFill>
                    <a:schemeClr val="bg1">
                      <a:lumMod val="50000"/>
                    </a:schemeClr>
                  </a:solidFill>
                </a:rPr>
                <a:t>th</a:t>
              </a:r>
              <a:r>
                <a:rPr lang="en-GB" sz="1100" baseline="30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Percentile Curve</a:t>
              </a:r>
            </a:p>
            <a:p>
              <a:pPr algn="ctr">
                <a:defRPr/>
              </a:pPr>
              <a:r>
                <a:rPr lang="en-GB" sz="1100" b="1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  <a:r>
                <a:rPr lang="en-GB" sz="1100" b="1" baseline="30000" dirty="0">
                  <a:solidFill>
                    <a:schemeClr val="bg1">
                      <a:lumMod val="50000"/>
                    </a:schemeClr>
                  </a:solidFill>
                </a:rPr>
                <a:t>th</a:t>
              </a:r>
              <a:r>
                <a:rPr lang="en-GB" sz="1100" baseline="30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Percentile Curve</a:t>
              </a:r>
            </a:p>
            <a:p>
              <a:pPr algn="ctr">
                <a:defRPr/>
              </a:pPr>
              <a:r>
                <a:rPr lang="en-GB" sz="1100" b="1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  <a:r>
                <a:rPr lang="en-GB" sz="1100" b="1" baseline="30000" dirty="0">
                  <a:solidFill>
                    <a:schemeClr val="bg1">
                      <a:lumMod val="50000"/>
                    </a:schemeClr>
                  </a:solidFill>
                </a:rPr>
                <a:t>th </a:t>
              </a:r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Percentile Curve</a:t>
              </a:r>
            </a:p>
            <a:p>
              <a:pPr algn="ctr">
                <a:defRPr/>
              </a:pPr>
              <a:endParaRPr lang="en-GB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28000" y="2147396"/>
            <a:ext cx="7885240" cy="3999797"/>
            <a:chOff x="1728000" y="2147396"/>
            <a:chExt cx="7885240" cy="3999797"/>
          </a:xfrm>
        </p:grpSpPr>
        <p:sp>
          <p:nvSpPr>
            <p:cNvPr id="16" name="Rectangle 15"/>
            <p:cNvSpPr/>
            <p:nvPr/>
          </p:nvSpPr>
          <p:spPr>
            <a:xfrm>
              <a:off x="2016000" y="2152800"/>
              <a:ext cx="276224" cy="370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180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170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2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160</a:t>
              </a:r>
              <a:endParaRPr lang="en-GB" sz="12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150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140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130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120</a:t>
              </a: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 smtClean="0">
                <a:solidFill>
                  <a:srgbClr val="A8A8A8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28538" y="2147396"/>
              <a:ext cx="187462" cy="3743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0" rIns="0" rtlCol="0" anchor="t" anchorCtr="0"/>
            <a:lstStyle/>
            <a:p>
              <a:pPr algn="ctr">
                <a:spcBef>
                  <a:spcPts val="3450"/>
                </a:spcBef>
              </a:pPr>
              <a:r>
                <a:rPr lang="en-GB" sz="1050" b="1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SPL</a:t>
              </a:r>
              <a:r>
                <a:rPr lang="en-GB" sz="1050" b="1" baseline="-25000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rms</a:t>
              </a:r>
              <a:r>
                <a:rPr lang="en-GB" sz="1050" b="1" baseline="-2500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[dB re 1µPa]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28000" y="5984286"/>
              <a:ext cx="7885240" cy="162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b="1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Distance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[km]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6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MITIGATION ZONES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DIRECT CALCULATION FROM MEASURED SPL VALUES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180301" y="1919547"/>
            <a:ext cx="8678863" cy="4357688"/>
            <a:chOff x="171450" y="1562100"/>
            <a:chExt cx="8678863" cy="4357688"/>
          </a:xfrm>
        </p:grpSpPr>
        <p:pic>
          <p:nvPicPr>
            <p:cNvPr id="20" name="Picture 1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" y="1562100"/>
              <a:ext cx="8678863" cy="435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7"/>
            <p:cNvGrpSpPr>
              <a:grpSpLocks/>
            </p:cNvGrpSpPr>
            <p:nvPr/>
          </p:nvGrpSpPr>
          <p:grpSpPr bwMode="auto">
            <a:xfrm>
              <a:off x="6038850" y="2152650"/>
              <a:ext cx="1874838" cy="773113"/>
              <a:chOff x="6039555" y="2152997"/>
              <a:chExt cx="1874161" cy="77308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317268" y="2152997"/>
                <a:ext cx="1596448" cy="7730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100" b="1" dirty="0">
                    <a:solidFill>
                      <a:schemeClr val="bg1">
                        <a:lumMod val="50000"/>
                      </a:schemeClr>
                    </a:solidFill>
                  </a:rPr>
                  <a:t>95</a:t>
                </a:r>
                <a:r>
                  <a:rPr lang="en-GB" sz="1100" b="1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th</a:t>
                </a:r>
                <a:r>
                  <a:rPr lang="en-GB" sz="1100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1100" dirty="0">
                    <a:solidFill>
                      <a:schemeClr val="bg1">
                        <a:lumMod val="50000"/>
                      </a:schemeClr>
                    </a:solidFill>
                  </a:rPr>
                  <a:t>Percentile Curve</a:t>
                </a:r>
              </a:p>
              <a:p>
                <a:pPr algn="ctr">
                  <a:defRPr/>
                </a:pPr>
                <a:r>
                  <a:rPr lang="en-GB" sz="1100" b="1" dirty="0">
                    <a:solidFill>
                      <a:schemeClr val="bg1">
                        <a:lumMod val="50000"/>
                      </a:schemeClr>
                    </a:solidFill>
                  </a:rPr>
                  <a:t>90</a:t>
                </a:r>
                <a:r>
                  <a:rPr lang="en-GB" sz="1100" b="1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th</a:t>
                </a:r>
                <a:r>
                  <a:rPr lang="en-GB" sz="1100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1100" dirty="0">
                    <a:solidFill>
                      <a:schemeClr val="bg1">
                        <a:lumMod val="50000"/>
                      </a:schemeClr>
                    </a:solidFill>
                  </a:rPr>
                  <a:t>Percentile Curve</a:t>
                </a:r>
              </a:p>
              <a:p>
                <a:pPr algn="ctr">
                  <a:defRPr/>
                </a:pPr>
                <a:r>
                  <a:rPr lang="en-GB" sz="1100" b="1" dirty="0">
                    <a:solidFill>
                      <a:schemeClr val="bg1">
                        <a:lumMod val="50000"/>
                      </a:schemeClr>
                    </a:solidFill>
                  </a:rPr>
                  <a:t>80</a:t>
                </a:r>
                <a:r>
                  <a:rPr lang="en-GB" sz="1100" b="1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th </a:t>
                </a:r>
                <a:r>
                  <a:rPr lang="en-GB" sz="1100" dirty="0">
                    <a:solidFill>
                      <a:schemeClr val="bg1">
                        <a:lumMod val="50000"/>
                      </a:schemeClr>
                    </a:solidFill>
                  </a:rPr>
                  <a:t>Percentile Curve</a:t>
                </a:r>
              </a:p>
              <a:p>
                <a:pPr algn="ctr">
                  <a:defRPr/>
                </a:pPr>
                <a:endParaRPr lang="en-GB" sz="1200" dirty="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6039555" y="2273642"/>
                <a:ext cx="366581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039555" y="2457786"/>
                <a:ext cx="366581" cy="0"/>
              </a:xfrm>
              <a:prstGeom prst="line">
                <a:avLst/>
              </a:prstGeom>
              <a:ln>
                <a:solidFill>
                  <a:srgbClr val="00CC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039555" y="2627642"/>
                <a:ext cx="366581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>
              <a:off x="1971675" y="4945063"/>
              <a:ext cx="671513" cy="44291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200" b="1" dirty="0">
                  <a:solidFill>
                    <a:srgbClr val="00CC00"/>
                  </a:solidFill>
                  <a:latin typeface="Calibri" panose="020F0502020204030204" pitchFamily="34" charset="0"/>
                </a:rPr>
                <a:t>3500 m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4" name="Group 13"/>
          <p:cNvGrpSpPr/>
          <p:nvPr/>
        </p:nvGrpSpPr>
        <p:grpSpPr>
          <a:xfrm>
            <a:off x="1728000" y="2147396"/>
            <a:ext cx="7885240" cy="3999797"/>
            <a:chOff x="1728000" y="2147396"/>
            <a:chExt cx="7885240" cy="3999797"/>
          </a:xfrm>
        </p:grpSpPr>
        <p:sp>
          <p:nvSpPr>
            <p:cNvPr id="15" name="Rectangle 14"/>
            <p:cNvSpPr/>
            <p:nvPr/>
          </p:nvSpPr>
          <p:spPr>
            <a:xfrm>
              <a:off x="2016000" y="2152800"/>
              <a:ext cx="276224" cy="370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180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170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200" b="1" dirty="0" smtClean="0">
                  <a:solidFill>
                    <a:srgbClr val="33D633"/>
                  </a:solidFill>
                  <a:latin typeface="Calibri" panose="020F0502020204030204" pitchFamily="34" charset="0"/>
                </a:rPr>
                <a:t>160</a:t>
              </a:r>
              <a:endParaRPr lang="en-GB" sz="1200" b="1" dirty="0">
                <a:solidFill>
                  <a:srgbClr val="33D633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150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140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130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120</a:t>
              </a: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 smtClean="0">
                <a:solidFill>
                  <a:srgbClr val="A8A8A8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28538" y="2147396"/>
              <a:ext cx="187462" cy="3743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0" rIns="0" rtlCol="0" anchor="t" anchorCtr="0"/>
            <a:lstStyle/>
            <a:p>
              <a:pPr algn="ctr">
                <a:spcBef>
                  <a:spcPts val="3450"/>
                </a:spcBef>
              </a:pPr>
              <a:r>
                <a:rPr lang="en-GB" sz="1050" b="1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SPL</a:t>
              </a:r>
              <a:r>
                <a:rPr lang="en-GB" sz="1050" b="1" baseline="-25000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rms</a:t>
              </a:r>
              <a:r>
                <a:rPr lang="en-GB" sz="1050" b="1" baseline="-2500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[dB re 1µPa]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28000" y="5984286"/>
              <a:ext cx="7885240" cy="162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b="1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Distance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[km]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9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MITIGATION ZONES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DIRECT CALCULATION FROM MEASURED SPL VALUES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" name="Group 1"/>
          <p:cNvGrpSpPr/>
          <p:nvPr/>
        </p:nvGrpSpPr>
        <p:grpSpPr>
          <a:xfrm>
            <a:off x="1180300" y="1919547"/>
            <a:ext cx="8678863" cy="4357688"/>
            <a:chOff x="1180300" y="1919547"/>
            <a:chExt cx="8678863" cy="4357688"/>
          </a:xfrm>
        </p:grpSpPr>
        <p:grpSp>
          <p:nvGrpSpPr>
            <p:cNvPr id="28" name="Group 27"/>
            <p:cNvGrpSpPr/>
            <p:nvPr/>
          </p:nvGrpSpPr>
          <p:grpSpPr>
            <a:xfrm>
              <a:off x="1180300" y="1919547"/>
              <a:ext cx="8678863" cy="4357688"/>
              <a:chOff x="171450" y="1562100"/>
              <a:chExt cx="8678863" cy="4357688"/>
            </a:xfrm>
          </p:grpSpPr>
          <p:pic>
            <p:nvPicPr>
              <p:cNvPr id="29" name="Picture 1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450" y="1562100"/>
                <a:ext cx="8678863" cy="435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7"/>
              <p:cNvGrpSpPr>
                <a:grpSpLocks/>
              </p:cNvGrpSpPr>
              <p:nvPr/>
            </p:nvGrpSpPr>
            <p:grpSpPr bwMode="auto">
              <a:xfrm>
                <a:off x="6038843" y="2273298"/>
                <a:ext cx="366713" cy="354013"/>
                <a:chOff x="6039555" y="2273642"/>
                <a:chExt cx="366581" cy="3540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039555" y="2273642"/>
                  <a:ext cx="366581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039555" y="2457786"/>
                  <a:ext cx="366581" cy="0"/>
                </a:xfrm>
                <a:prstGeom prst="line">
                  <a:avLst/>
                </a:prstGeom>
                <a:ln>
                  <a:solidFill>
                    <a:srgbClr val="00CC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6039555" y="2627642"/>
                  <a:ext cx="366581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/>
              <p:cNvSpPr/>
              <p:nvPr/>
            </p:nvSpPr>
            <p:spPr>
              <a:xfrm>
                <a:off x="1852613" y="4945063"/>
                <a:ext cx="669925" cy="4429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200" b="1" dirty="0">
                    <a:solidFill>
                      <a:srgbClr val="0000FF"/>
                    </a:solidFill>
                    <a:latin typeface="Calibri" panose="020F0502020204030204" pitchFamily="34" charset="0"/>
                  </a:rPr>
                  <a:t>3200 m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 bwMode="auto">
            <a:xfrm>
              <a:off x="7325514" y="2510097"/>
              <a:ext cx="1597025" cy="77311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100" b="1" dirty="0">
                  <a:solidFill>
                    <a:schemeClr val="bg1">
                      <a:lumMod val="50000"/>
                    </a:schemeClr>
                  </a:solidFill>
                </a:rPr>
                <a:t>95</a:t>
              </a:r>
              <a:r>
                <a:rPr lang="en-GB" sz="1100" b="1" baseline="30000" dirty="0">
                  <a:solidFill>
                    <a:schemeClr val="bg1">
                      <a:lumMod val="50000"/>
                    </a:schemeClr>
                  </a:solidFill>
                </a:rPr>
                <a:t>th</a:t>
              </a:r>
              <a:r>
                <a:rPr lang="en-GB" sz="1100" baseline="30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Percentile Curve</a:t>
              </a:r>
            </a:p>
            <a:p>
              <a:pPr algn="ctr">
                <a:defRPr/>
              </a:pPr>
              <a:r>
                <a:rPr lang="en-GB" sz="1100" b="1" dirty="0">
                  <a:solidFill>
                    <a:schemeClr val="bg1">
                      <a:lumMod val="50000"/>
                    </a:schemeClr>
                  </a:solidFill>
                </a:rPr>
                <a:t>90</a:t>
              </a:r>
              <a:r>
                <a:rPr lang="en-GB" sz="1100" b="1" baseline="30000" dirty="0">
                  <a:solidFill>
                    <a:schemeClr val="bg1">
                      <a:lumMod val="50000"/>
                    </a:schemeClr>
                  </a:solidFill>
                </a:rPr>
                <a:t>th</a:t>
              </a:r>
              <a:r>
                <a:rPr lang="en-GB" sz="1100" baseline="30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Percentile Curve</a:t>
              </a:r>
            </a:p>
            <a:p>
              <a:pPr algn="ctr">
                <a:defRPr/>
              </a:pPr>
              <a:r>
                <a:rPr lang="en-GB" sz="1100" b="1" dirty="0">
                  <a:solidFill>
                    <a:schemeClr val="bg1">
                      <a:lumMod val="50000"/>
                    </a:schemeClr>
                  </a:solidFill>
                </a:rPr>
                <a:t>80</a:t>
              </a:r>
              <a:r>
                <a:rPr lang="en-GB" sz="1100" b="1" baseline="30000" dirty="0">
                  <a:solidFill>
                    <a:schemeClr val="bg1">
                      <a:lumMod val="50000"/>
                    </a:schemeClr>
                  </a:solidFill>
                </a:rPr>
                <a:t>th </a:t>
              </a:r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Percentile Curve</a:t>
              </a:r>
            </a:p>
            <a:p>
              <a:pPr algn="ctr">
                <a:defRPr/>
              </a:pPr>
              <a:endParaRPr lang="en-GB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28000" y="2147396"/>
            <a:ext cx="7885240" cy="3999797"/>
            <a:chOff x="1728000" y="2147396"/>
            <a:chExt cx="7885240" cy="3999797"/>
          </a:xfrm>
        </p:grpSpPr>
        <p:sp>
          <p:nvSpPr>
            <p:cNvPr id="16" name="Rectangle 15"/>
            <p:cNvSpPr/>
            <p:nvPr/>
          </p:nvSpPr>
          <p:spPr>
            <a:xfrm>
              <a:off x="2016000" y="2152800"/>
              <a:ext cx="276224" cy="3701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180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170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200" b="1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160</a:t>
              </a:r>
              <a:endParaRPr lang="en-GB" sz="1200" b="1" dirty="0">
                <a:solidFill>
                  <a:srgbClr val="0000FF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150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140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130</a:t>
              </a: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120</a:t>
              </a: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>
                <a:solidFill>
                  <a:srgbClr val="A8A8A8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endParaRPr lang="en-GB" sz="1050" dirty="0" smtClean="0">
                <a:solidFill>
                  <a:srgbClr val="A8A8A8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28538" y="2147396"/>
              <a:ext cx="187462" cy="3743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0" rIns="0" rtlCol="0" anchor="t" anchorCtr="0"/>
            <a:lstStyle/>
            <a:p>
              <a:pPr algn="ctr">
                <a:spcBef>
                  <a:spcPts val="3450"/>
                </a:spcBef>
              </a:pPr>
              <a:r>
                <a:rPr lang="en-GB" sz="1050" b="1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SPL</a:t>
              </a:r>
              <a:r>
                <a:rPr lang="en-GB" sz="1050" b="1" baseline="-25000" dirty="0" err="1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rms</a:t>
              </a:r>
              <a:r>
                <a:rPr lang="en-GB" sz="1050" b="1" baseline="-2500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[dB re 1µPa]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28000" y="5984286"/>
              <a:ext cx="7885240" cy="162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t" anchorCtr="0"/>
            <a:lstStyle/>
            <a:p>
              <a:pPr algn="ctr">
                <a:lnSpc>
                  <a:spcPts val="1100"/>
                </a:lnSpc>
                <a:spcBef>
                  <a:spcPts val="3455"/>
                </a:spcBef>
              </a:pPr>
              <a:r>
                <a:rPr lang="en-GB" sz="1050" b="1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Distance</a:t>
              </a:r>
              <a:r>
                <a:rPr lang="en-GB" sz="1050" dirty="0" smtClean="0">
                  <a:solidFill>
                    <a:srgbClr val="A8A8A8"/>
                  </a:solidFill>
                  <a:latin typeface="Calibri" panose="020F0502020204030204" pitchFamily="34" charset="0"/>
                </a:rPr>
                <a:t> [km]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30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20406" y="5299575"/>
            <a:ext cx="9566843" cy="5785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Can be extended with </a:t>
            </a:r>
            <a:r>
              <a:rPr lang="en-GB" sz="2200" b="1" dirty="0" smtClean="0">
                <a:solidFill>
                  <a:srgbClr val="78777B"/>
                </a:solidFill>
              </a:rPr>
              <a:t>validated propagation model</a:t>
            </a:r>
            <a:r>
              <a:rPr lang="en-GB" sz="2200" dirty="0" smtClean="0">
                <a:solidFill>
                  <a:srgbClr val="78777B"/>
                </a:solidFill>
              </a:rPr>
              <a:t>.</a:t>
            </a: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0406" y="2206672"/>
            <a:ext cx="3312609" cy="152165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Measured SPL map</a:t>
            </a:r>
            <a:r>
              <a:rPr lang="en-GB" sz="2200" dirty="0" smtClean="0">
                <a:solidFill>
                  <a:srgbClr val="78777B"/>
                </a:solidFill>
              </a:rPr>
              <a:t>: shows variability of sound field.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78777B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MITIGATION ZONES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DIRECT CALCULATION FROM MEASURED SPL VALUES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Rectangle 9"/>
          <p:cNvSpPr/>
          <p:nvPr/>
        </p:nvSpPr>
        <p:spPr>
          <a:xfrm>
            <a:off x="1220406" y="3696365"/>
            <a:ext cx="3734048" cy="144338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Sampling strategy </a:t>
            </a:r>
            <a:r>
              <a:rPr lang="en-GB" sz="2200" dirty="0" smtClean="0">
                <a:solidFill>
                  <a:srgbClr val="78777B"/>
                </a:solidFill>
              </a:rPr>
              <a:t>and </a:t>
            </a:r>
            <a:r>
              <a:rPr lang="en-GB" sz="2200" b="1" dirty="0" smtClean="0">
                <a:solidFill>
                  <a:srgbClr val="78777B"/>
                </a:solidFill>
              </a:rPr>
              <a:t>deployment </a:t>
            </a:r>
            <a:r>
              <a:rPr lang="en-GB" sz="2200" b="1" dirty="0">
                <a:solidFill>
                  <a:srgbClr val="78777B"/>
                </a:solidFill>
              </a:rPr>
              <a:t>constraints affect </a:t>
            </a:r>
            <a:r>
              <a:rPr lang="en-GB" sz="2200" dirty="0">
                <a:solidFill>
                  <a:srgbClr val="78777B"/>
                </a:solidFill>
              </a:rPr>
              <a:t>point distributions.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200" dirty="0" smtClean="0">
              <a:solidFill>
                <a:srgbClr val="78777B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GB" sz="22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58" y="2047346"/>
            <a:ext cx="2853742" cy="30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43492" y="2085143"/>
            <a:ext cx="9014908" cy="419137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Easy deployment, retrieval and </a:t>
            </a:r>
            <a:r>
              <a:rPr lang="en-GB" sz="2200" b="1" dirty="0" smtClean="0">
                <a:solidFill>
                  <a:srgbClr val="78777B"/>
                </a:solidFill>
              </a:rPr>
              <a:t>implementation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Cost </a:t>
            </a:r>
            <a:r>
              <a:rPr lang="en-GB" sz="2200" b="1" dirty="0" smtClean="0">
                <a:solidFill>
                  <a:srgbClr val="78777B"/>
                </a:solidFill>
              </a:rPr>
              <a:t>effective</a:t>
            </a:r>
            <a:endParaRPr lang="en-GB" sz="2200" b="1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Very large </a:t>
            </a:r>
            <a:r>
              <a:rPr lang="en-GB" sz="2200" b="1" dirty="0" smtClean="0">
                <a:solidFill>
                  <a:srgbClr val="78777B"/>
                </a:solidFill>
              </a:rPr>
              <a:t>datasets </a:t>
            </a:r>
            <a:r>
              <a:rPr lang="en-GB" sz="2200" dirty="0" smtClean="0">
                <a:solidFill>
                  <a:srgbClr val="78777B"/>
                </a:solidFill>
              </a:rPr>
              <a:t>(thousands of </a:t>
            </a:r>
            <a:r>
              <a:rPr lang="en-GB" sz="2200" smtClean="0">
                <a:solidFill>
                  <a:srgbClr val="78777B"/>
                </a:solidFill>
              </a:rPr>
              <a:t>SPL points)</a:t>
            </a: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Multiple receiver positions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Extensively </a:t>
            </a:r>
            <a:r>
              <a:rPr lang="en-GB" sz="2200" b="1" dirty="0" smtClean="0">
                <a:solidFill>
                  <a:srgbClr val="78777B"/>
                </a:solidFill>
              </a:rPr>
              <a:t>tested </a:t>
            </a:r>
            <a:r>
              <a:rPr lang="en-GB" sz="2200" dirty="0" smtClean="0">
                <a:solidFill>
                  <a:srgbClr val="78777B"/>
                </a:solidFill>
              </a:rPr>
              <a:t>(Pacific, Atlantic, Arctic, North Sea)</a:t>
            </a:r>
            <a:endParaRPr lang="en-GB" sz="2200" b="1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78777B"/>
                </a:solidFill>
              </a:rPr>
              <a:t>Minimal </a:t>
            </a:r>
            <a:r>
              <a:rPr lang="en-GB" sz="2200" b="1" dirty="0">
                <a:solidFill>
                  <a:srgbClr val="78777B"/>
                </a:solidFill>
              </a:rPr>
              <a:t>environmental impact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78777B"/>
                </a:solidFill>
              </a:rPr>
              <a:t>Fast data collection, analysis and </a:t>
            </a:r>
            <a:r>
              <a:rPr lang="en-GB" sz="2200" b="1" dirty="0" smtClean="0">
                <a:solidFill>
                  <a:srgbClr val="78777B"/>
                </a:solidFill>
              </a:rPr>
              <a:t>reporting </a:t>
            </a:r>
            <a:r>
              <a:rPr lang="en-GB" sz="2200" dirty="0" smtClean="0">
                <a:solidFill>
                  <a:srgbClr val="78777B"/>
                </a:solidFill>
              </a:rPr>
              <a:t>(&lt; 24 hours)</a:t>
            </a:r>
            <a:endParaRPr lang="en-GB" sz="2200" b="1" dirty="0">
              <a:solidFill>
                <a:srgbClr val="78777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3492" y="2085143"/>
            <a:ext cx="9014908" cy="4299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2283" y="468849"/>
            <a:ext cx="9014908" cy="18404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s-ES_tradnl" sz="3600" dirty="0" smtClean="0">
                <a:solidFill>
                  <a:srgbClr val="78777B"/>
                </a:solidFill>
                <a:latin typeface="+mj-lt"/>
              </a:rPr>
              <a:t>SOUND SOURCE VERIFICATION</a:t>
            </a:r>
          </a:p>
          <a:p>
            <a:pPr algn="ctr">
              <a:lnSpc>
                <a:spcPct val="110000"/>
              </a:lnSpc>
            </a:pPr>
            <a:r>
              <a:rPr lang="es-ES_tradnl" sz="2400" dirty="0" smtClean="0">
                <a:solidFill>
                  <a:srgbClr val="78777B"/>
                </a:solidFill>
                <a:latin typeface="+mj-lt"/>
              </a:rPr>
              <a:t>SUMMARY</a:t>
            </a:r>
            <a:endParaRPr lang="en-GB" sz="2400" dirty="0">
              <a:solidFill>
                <a:srgbClr val="78777B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3475" y="1452282"/>
            <a:ext cx="8772525" cy="0"/>
          </a:xfrm>
          <a:prstGeom prst="line">
            <a:avLst/>
          </a:prstGeom>
          <a:noFill/>
          <a:ln>
            <a:solidFill>
              <a:srgbClr val="787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356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1796527"/>
            <a:ext cx="9014908" cy="2552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78777B"/>
                </a:solidFill>
              </a:rPr>
              <a:t>Sound field of seismic surveys: </a:t>
            </a:r>
            <a:r>
              <a:rPr lang="en-GB" sz="2200" b="1" dirty="0">
                <a:solidFill>
                  <a:srgbClr val="78777B"/>
                </a:solidFill>
              </a:rPr>
              <a:t>two mapping methods </a:t>
            </a:r>
            <a:r>
              <a:rPr lang="en-GB" sz="2200" dirty="0">
                <a:solidFill>
                  <a:srgbClr val="78777B"/>
                </a:solidFill>
              </a:rPr>
              <a:t>presented.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Generate </a:t>
            </a:r>
            <a:r>
              <a:rPr lang="en-GB" sz="2200" b="1" dirty="0" smtClean="0">
                <a:solidFill>
                  <a:srgbClr val="78777B"/>
                </a:solidFill>
              </a:rPr>
              <a:t>high density SPL map </a:t>
            </a:r>
            <a:r>
              <a:rPr lang="en-GB" sz="2200" dirty="0" smtClean="0">
                <a:solidFill>
                  <a:srgbClr val="78777B"/>
                </a:solidFill>
              </a:rPr>
              <a:t>around the source.</a:t>
            </a: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Estimate </a:t>
            </a:r>
            <a:r>
              <a:rPr lang="en-GB" sz="2200" b="1" dirty="0" smtClean="0">
                <a:solidFill>
                  <a:srgbClr val="78777B"/>
                </a:solidFill>
              </a:rPr>
              <a:t>mitigation zones using the SPL map </a:t>
            </a:r>
            <a:r>
              <a:rPr lang="en-GB" sz="2200" dirty="0" smtClean="0">
                <a:solidFill>
                  <a:srgbClr val="78777B"/>
                </a:solidFill>
              </a:rPr>
              <a:t>either:</a:t>
            </a:r>
            <a:endParaRPr lang="en-GB" sz="2200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Directly </a:t>
            </a:r>
            <a:r>
              <a:rPr lang="en-GB" dirty="0" smtClean="0">
                <a:solidFill>
                  <a:srgbClr val="78777B"/>
                </a:solidFill>
              </a:rPr>
              <a:t>or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Indirectly, </a:t>
            </a:r>
            <a:r>
              <a:rPr lang="en-GB" dirty="0" smtClean="0">
                <a:solidFill>
                  <a:srgbClr val="78777B"/>
                </a:solidFill>
              </a:rPr>
              <a:t>to </a:t>
            </a:r>
            <a:r>
              <a:rPr lang="en-GB" b="1" dirty="0" smtClean="0">
                <a:solidFill>
                  <a:srgbClr val="78777B"/>
                </a:solidFill>
              </a:rPr>
              <a:t>validate</a:t>
            </a:r>
            <a:r>
              <a:rPr lang="en-GB" dirty="0" smtClean="0">
                <a:solidFill>
                  <a:srgbClr val="78777B"/>
                </a:solidFill>
              </a:rPr>
              <a:t> or </a:t>
            </a:r>
            <a:r>
              <a:rPr lang="en-GB" b="1" dirty="0" smtClean="0">
                <a:solidFill>
                  <a:srgbClr val="78777B"/>
                </a:solidFill>
              </a:rPr>
              <a:t>refine</a:t>
            </a:r>
            <a:r>
              <a:rPr lang="en-GB" dirty="0" smtClean="0">
                <a:solidFill>
                  <a:srgbClr val="78777B"/>
                </a:solidFill>
              </a:rPr>
              <a:t> a previous </a:t>
            </a:r>
            <a:r>
              <a:rPr lang="en-GB" b="1" dirty="0" smtClean="0">
                <a:solidFill>
                  <a:srgbClr val="78777B"/>
                </a:solidFill>
              </a:rPr>
              <a:t>sound propagation model</a:t>
            </a:r>
            <a:endParaRPr lang="en-GB" b="1" dirty="0">
              <a:solidFill>
                <a:srgbClr val="78777B"/>
              </a:solidFill>
            </a:endParaRPr>
          </a:p>
          <a:p>
            <a:pPr>
              <a:lnSpc>
                <a:spcPct val="150000"/>
              </a:lnSpc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PRESENTATION OVERVIEW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/>
          <p:cNvSpPr/>
          <p:nvPr/>
        </p:nvSpPr>
        <p:spPr>
          <a:xfrm>
            <a:off x="1133475" y="4762517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Collection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94001" y="4762512"/>
            <a:ext cx="1331912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Processing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2939" y="4762511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SPL </a:t>
            </a:r>
            <a:r>
              <a:rPr lang="en-GB" sz="2100" dirty="0" smtClean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Map</a:t>
            </a:r>
          </a:p>
        </p:txBody>
      </p:sp>
      <p:cxnSp>
        <p:nvCxnSpPr>
          <p:cNvPr id="18" name="Straight Arrow Connector 17"/>
          <p:cNvCxnSpPr>
            <a:stCxn id="13" idx="3"/>
            <a:endCxn id="15" idx="1"/>
          </p:cNvCxnSpPr>
          <p:nvPr/>
        </p:nvCxnSpPr>
        <p:spPr>
          <a:xfrm flipV="1">
            <a:off x="2466975" y="5316550"/>
            <a:ext cx="327026" cy="5"/>
          </a:xfrm>
          <a:prstGeom prst="straightConnector1">
            <a:avLst/>
          </a:prstGeom>
          <a:solidFill>
            <a:schemeClr val="bg1"/>
          </a:solidFill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/>
          <p:cNvCxnSpPr>
            <a:stCxn id="15" idx="3"/>
            <a:endCxn id="16" idx="1"/>
          </p:cNvCxnSpPr>
          <p:nvPr/>
        </p:nvCxnSpPr>
        <p:spPr>
          <a:xfrm flipV="1">
            <a:off x="4125913" y="5316549"/>
            <a:ext cx="327026" cy="1"/>
          </a:xfrm>
          <a:prstGeom prst="line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3"/>
            <a:endCxn id="22" idx="1"/>
          </p:cNvCxnSpPr>
          <p:nvPr/>
        </p:nvCxnSpPr>
        <p:spPr>
          <a:xfrm flipV="1">
            <a:off x="5786439" y="5316546"/>
            <a:ext cx="325438" cy="3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111877" y="4762508"/>
            <a:ext cx="1331913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Mitigation Zones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43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1796527"/>
            <a:ext cx="9014908" cy="2552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2785B0"/>
                </a:solidFill>
              </a:rPr>
              <a:t>Sound field of seismic surveys: </a:t>
            </a:r>
            <a:r>
              <a:rPr lang="en-GB" sz="2200" b="1" dirty="0" smtClean="0">
                <a:solidFill>
                  <a:srgbClr val="2785B0"/>
                </a:solidFill>
              </a:rPr>
              <a:t>two mapping methods</a:t>
            </a:r>
            <a:r>
              <a:rPr lang="en-GB" sz="2200" dirty="0" smtClean="0">
                <a:solidFill>
                  <a:srgbClr val="2785B0"/>
                </a:solidFill>
              </a:rPr>
              <a:t> presented.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Generate </a:t>
            </a:r>
            <a:r>
              <a:rPr lang="en-GB" sz="2200" b="1" dirty="0" smtClean="0">
                <a:solidFill>
                  <a:srgbClr val="78777B"/>
                </a:solidFill>
              </a:rPr>
              <a:t>high density SPL map </a:t>
            </a:r>
            <a:r>
              <a:rPr lang="en-GB" sz="2200" dirty="0" smtClean="0">
                <a:solidFill>
                  <a:srgbClr val="78777B"/>
                </a:solidFill>
              </a:rPr>
              <a:t>around the source.</a:t>
            </a: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Estimate </a:t>
            </a:r>
            <a:r>
              <a:rPr lang="en-GB" sz="2200" b="1" dirty="0" smtClean="0">
                <a:solidFill>
                  <a:srgbClr val="78777B"/>
                </a:solidFill>
              </a:rPr>
              <a:t>mitigation zones using the SPL map </a:t>
            </a:r>
            <a:r>
              <a:rPr lang="en-GB" sz="2200" dirty="0" smtClean="0">
                <a:solidFill>
                  <a:srgbClr val="78777B"/>
                </a:solidFill>
              </a:rPr>
              <a:t>either:</a:t>
            </a:r>
            <a:endParaRPr lang="en-GB" sz="2200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Directly </a:t>
            </a:r>
            <a:r>
              <a:rPr lang="en-GB" dirty="0" smtClean="0">
                <a:solidFill>
                  <a:srgbClr val="78777B"/>
                </a:solidFill>
              </a:rPr>
              <a:t>or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Indirectly, </a:t>
            </a:r>
            <a:r>
              <a:rPr lang="en-GB" dirty="0" smtClean="0">
                <a:solidFill>
                  <a:srgbClr val="78777B"/>
                </a:solidFill>
              </a:rPr>
              <a:t>to </a:t>
            </a:r>
            <a:r>
              <a:rPr lang="en-GB" b="1" dirty="0" smtClean="0">
                <a:solidFill>
                  <a:srgbClr val="78777B"/>
                </a:solidFill>
              </a:rPr>
              <a:t>validate</a:t>
            </a:r>
            <a:r>
              <a:rPr lang="en-GB" dirty="0" smtClean="0">
                <a:solidFill>
                  <a:srgbClr val="78777B"/>
                </a:solidFill>
              </a:rPr>
              <a:t> or </a:t>
            </a:r>
            <a:r>
              <a:rPr lang="en-GB" b="1" dirty="0" smtClean="0">
                <a:solidFill>
                  <a:srgbClr val="78777B"/>
                </a:solidFill>
              </a:rPr>
              <a:t>refine</a:t>
            </a:r>
            <a:r>
              <a:rPr lang="en-GB" dirty="0" smtClean="0">
                <a:solidFill>
                  <a:srgbClr val="78777B"/>
                </a:solidFill>
              </a:rPr>
              <a:t> a previous </a:t>
            </a:r>
            <a:r>
              <a:rPr lang="en-GB" b="1" dirty="0" smtClean="0">
                <a:solidFill>
                  <a:srgbClr val="78777B"/>
                </a:solidFill>
              </a:rPr>
              <a:t>sound propagation model</a:t>
            </a:r>
            <a:endParaRPr lang="en-GB" b="1" dirty="0">
              <a:solidFill>
                <a:srgbClr val="78777B"/>
              </a:solidFill>
            </a:endParaRPr>
          </a:p>
          <a:p>
            <a:pPr>
              <a:lnSpc>
                <a:spcPct val="150000"/>
              </a:lnSpc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PRESENTATION OVERVIEW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/>
          <p:cNvSpPr/>
          <p:nvPr/>
        </p:nvSpPr>
        <p:spPr>
          <a:xfrm>
            <a:off x="1133475" y="4762517"/>
            <a:ext cx="1333500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Collection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94001" y="4762512"/>
            <a:ext cx="1331912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Processing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52939" y="4762511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SPL </a:t>
            </a:r>
            <a:r>
              <a:rPr lang="en-GB" sz="2100" dirty="0" smtClean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Map</a:t>
            </a:r>
          </a:p>
        </p:txBody>
      </p:sp>
      <p:cxnSp>
        <p:nvCxnSpPr>
          <p:cNvPr id="18" name="Straight Arrow Connector 17"/>
          <p:cNvCxnSpPr>
            <a:stCxn id="13" idx="3"/>
            <a:endCxn id="15" idx="1"/>
          </p:cNvCxnSpPr>
          <p:nvPr/>
        </p:nvCxnSpPr>
        <p:spPr>
          <a:xfrm flipV="1">
            <a:off x="2466975" y="5316550"/>
            <a:ext cx="327026" cy="5"/>
          </a:xfrm>
          <a:prstGeom prst="straightConnector1">
            <a:avLst/>
          </a:prstGeom>
          <a:solidFill>
            <a:schemeClr val="bg1"/>
          </a:solidFill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/>
          <p:cNvCxnSpPr>
            <a:stCxn id="15" idx="3"/>
            <a:endCxn id="16" idx="1"/>
          </p:cNvCxnSpPr>
          <p:nvPr/>
        </p:nvCxnSpPr>
        <p:spPr>
          <a:xfrm flipV="1">
            <a:off x="4125913" y="5316549"/>
            <a:ext cx="327026" cy="1"/>
          </a:xfrm>
          <a:prstGeom prst="line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3"/>
            <a:endCxn id="22" idx="1"/>
          </p:cNvCxnSpPr>
          <p:nvPr/>
        </p:nvCxnSpPr>
        <p:spPr>
          <a:xfrm flipV="1">
            <a:off x="5786439" y="5316546"/>
            <a:ext cx="325438" cy="3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111877" y="4762508"/>
            <a:ext cx="1331913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Mitigation Zones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89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1796527"/>
            <a:ext cx="9014908" cy="2552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Sound field of seismic surveys: </a:t>
            </a:r>
            <a:r>
              <a:rPr lang="en-GB" sz="2200" b="1" dirty="0" smtClean="0">
                <a:solidFill>
                  <a:srgbClr val="78777B"/>
                </a:solidFill>
              </a:rPr>
              <a:t>two mapping methods</a:t>
            </a:r>
            <a:r>
              <a:rPr lang="en-GB" sz="2200" dirty="0" smtClean="0">
                <a:solidFill>
                  <a:srgbClr val="78777B"/>
                </a:solidFill>
              </a:rPr>
              <a:t> presented.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2785B0"/>
                </a:solidFill>
              </a:rPr>
              <a:t>Generate </a:t>
            </a:r>
            <a:r>
              <a:rPr lang="en-GB" sz="2200" b="1" dirty="0">
                <a:solidFill>
                  <a:srgbClr val="2785B0"/>
                </a:solidFill>
              </a:rPr>
              <a:t>high density SPL map </a:t>
            </a:r>
            <a:r>
              <a:rPr lang="en-GB" sz="2200" dirty="0">
                <a:solidFill>
                  <a:srgbClr val="2785B0"/>
                </a:solidFill>
              </a:rPr>
              <a:t>around the source.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Estimate </a:t>
            </a:r>
            <a:r>
              <a:rPr lang="en-GB" sz="2200" b="1" dirty="0" smtClean="0">
                <a:solidFill>
                  <a:srgbClr val="78777B"/>
                </a:solidFill>
              </a:rPr>
              <a:t>mitigation zones using the SPL map </a:t>
            </a:r>
            <a:r>
              <a:rPr lang="en-GB" sz="2200" dirty="0" smtClean="0">
                <a:solidFill>
                  <a:srgbClr val="78777B"/>
                </a:solidFill>
              </a:rPr>
              <a:t>either:</a:t>
            </a:r>
            <a:endParaRPr lang="en-GB" sz="2200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Directly </a:t>
            </a:r>
            <a:r>
              <a:rPr lang="en-GB" dirty="0" smtClean="0">
                <a:solidFill>
                  <a:srgbClr val="78777B"/>
                </a:solidFill>
              </a:rPr>
              <a:t>or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Indirectly, </a:t>
            </a:r>
            <a:r>
              <a:rPr lang="en-GB" dirty="0" smtClean="0">
                <a:solidFill>
                  <a:srgbClr val="78777B"/>
                </a:solidFill>
              </a:rPr>
              <a:t>to </a:t>
            </a:r>
            <a:r>
              <a:rPr lang="en-GB" b="1" dirty="0" smtClean="0">
                <a:solidFill>
                  <a:srgbClr val="78777B"/>
                </a:solidFill>
              </a:rPr>
              <a:t>validate</a:t>
            </a:r>
            <a:r>
              <a:rPr lang="en-GB" dirty="0" smtClean="0">
                <a:solidFill>
                  <a:srgbClr val="78777B"/>
                </a:solidFill>
              </a:rPr>
              <a:t> or </a:t>
            </a:r>
            <a:r>
              <a:rPr lang="en-GB" b="1" dirty="0" smtClean="0">
                <a:solidFill>
                  <a:srgbClr val="78777B"/>
                </a:solidFill>
              </a:rPr>
              <a:t>refine</a:t>
            </a:r>
            <a:r>
              <a:rPr lang="en-GB" dirty="0" smtClean="0">
                <a:solidFill>
                  <a:srgbClr val="78777B"/>
                </a:solidFill>
              </a:rPr>
              <a:t> a previous </a:t>
            </a:r>
            <a:r>
              <a:rPr lang="en-GB" b="1" dirty="0" smtClean="0">
                <a:solidFill>
                  <a:srgbClr val="78777B"/>
                </a:solidFill>
              </a:rPr>
              <a:t>sound propagation model</a:t>
            </a:r>
            <a:endParaRPr lang="en-GB" b="1" dirty="0">
              <a:solidFill>
                <a:srgbClr val="78777B"/>
              </a:solidFill>
            </a:endParaRPr>
          </a:p>
          <a:p>
            <a:pPr>
              <a:lnSpc>
                <a:spcPct val="150000"/>
              </a:lnSpc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PRESENTATION OVERVIEW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1133475" y="4762508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 eaLnBrk="1" hangingPunct="1">
              <a:defRPr/>
            </a:pPr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Collection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794001" y="4762503"/>
            <a:ext cx="1331912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Processing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452939" y="4762502"/>
            <a:ext cx="1333500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SPL Map</a:t>
            </a:r>
          </a:p>
        </p:txBody>
      </p:sp>
      <p:cxnSp>
        <p:nvCxnSpPr>
          <p:cNvPr id="26" name="Straight Arrow Connector 25"/>
          <p:cNvCxnSpPr>
            <a:stCxn id="23" idx="3"/>
            <a:endCxn id="24" idx="1"/>
          </p:cNvCxnSpPr>
          <p:nvPr/>
        </p:nvCxnSpPr>
        <p:spPr>
          <a:xfrm flipV="1">
            <a:off x="2466975" y="5316541"/>
            <a:ext cx="327026" cy="5"/>
          </a:xfrm>
          <a:prstGeom prst="straightConnector1">
            <a:avLst/>
          </a:prstGeom>
          <a:solidFill>
            <a:schemeClr val="bg1"/>
          </a:solidFill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/>
          <p:cNvCxnSpPr>
            <a:stCxn id="24" idx="3"/>
            <a:endCxn id="25" idx="1"/>
          </p:cNvCxnSpPr>
          <p:nvPr/>
        </p:nvCxnSpPr>
        <p:spPr>
          <a:xfrm flipV="1">
            <a:off x="4125913" y="5316540"/>
            <a:ext cx="327026" cy="1"/>
          </a:xfrm>
          <a:prstGeom prst="line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3"/>
            <a:endCxn id="29" idx="1"/>
          </p:cNvCxnSpPr>
          <p:nvPr/>
        </p:nvCxnSpPr>
        <p:spPr>
          <a:xfrm flipV="1">
            <a:off x="5786439" y="5316537"/>
            <a:ext cx="325438" cy="3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111877" y="4762499"/>
            <a:ext cx="1331913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Mitigation Zones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128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1796527"/>
            <a:ext cx="9014908" cy="2552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Sound field of seismic surveys: </a:t>
            </a:r>
            <a:r>
              <a:rPr lang="en-GB" sz="2200" b="1" dirty="0" smtClean="0">
                <a:solidFill>
                  <a:srgbClr val="78777B"/>
                </a:solidFill>
              </a:rPr>
              <a:t>two mapping methods</a:t>
            </a:r>
            <a:r>
              <a:rPr lang="en-GB" sz="2200" dirty="0" smtClean="0">
                <a:solidFill>
                  <a:srgbClr val="78777B"/>
                </a:solidFill>
              </a:rPr>
              <a:t> presented.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Generate </a:t>
            </a:r>
            <a:r>
              <a:rPr lang="en-GB" sz="2200" b="1" dirty="0" smtClean="0">
                <a:solidFill>
                  <a:srgbClr val="78777B"/>
                </a:solidFill>
              </a:rPr>
              <a:t>high density SPL map </a:t>
            </a:r>
            <a:r>
              <a:rPr lang="en-GB" sz="2200" dirty="0" smtClean="0">
                <a:solidFill>
                  <a:srgbClr val="78777B"/>
                </a:solidFill>
              </a:rPr>
              <a:t>around the source.</a:t>
            </a: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2785B0"/>
                </a:solidFill>
              </a:rPr>
              <a:t>Estimate </a:t>
            </a:r>
            <a:r>
              <a:rPr lang="en-GB" sz="2200" b="1" dirty="0">
                <a:solidFill>
                  <a:srgbClr val="2785B0"/>
                </a:solidFill>
              </a:rPr>
              <a:t>mitigation zones using the SPL map </a:t>
            </a:r>
            <a:r>
              <a:rPr lang="en-GB" sz="2200" dirty="0">
                <a:solidFill>
                  <a:srgbClr val="2785B0"/>
                </a:solidFill>
              </a:rPr>
              <a:t>either: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Directly </a:t>
            </a:r>
            <a:r>
              <a:rPr lang="en-GB" dirty="0" smtClean="0">
                <a:solidFill>
                  <a:srgbClr val="78777B"/>
                </a:solidFill>
              </a:rPr>
              <a:t>or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Indirectly, </a:t>
            </a:r>
            <a:r>
              <a:rPr lang="en-GB" dirty="0" smtClean="0">
                <a:solidFill>
                  <a:srgbClr val="78777B"/>
                </a:solidFill>
              </a:rPr>
              <a:t>to </a:t>
            </a:r>
            <a:r>
              <a:rPr lang="en-GB" b="1" dirty="0" smtClean="0">
                <a:solidFill>
                  <a:srgbClr val="78777B"/>
                </a:solidFill>
              </a:rPr>
              <a:t>validate</a:t>
            </a:r>
            <a:r>
              <a:rPr lang="en-GB" dirty="0" smtClean="0">
                <a:solidFill>
                  <a:srgbClr val="78777B"/>
                </a:solidFill>
              </a:rPr>
              <a:t> or </a:t>
            </a:r>
            <a:r>
              <a:rPr lang="en-GB" b="1" dirty="0" smtClean="0">
                <a:solidFill>
                  <a:srgbClr val="78777B"/>
                </a:solidFill>
              </a:rPr>
              <a:t>refine</a:t>
            </a:r>
            <a:r>
              <a:rPr lang="en-GB" dirty="0" smtClean="0">
                <a:solidFill>
                  <a:srgbClr val="78777B"/>
                </a:solidFill>
              </a:rPr>
              <a:t> a previous </a:t>
            </a:r>
            <a:r>
              <a:rPr lang="en-GB" b="1" dirty="0" smtClean="0">
                <a:solidFill>
                  <a:srgbClr val="78777B"/>
                </a:solidFill>
              </a:rPr>
              <a:t>sound propagation model</a:t>
            </a:r>
            <a:endParaRPr lang="en-GB" b="1" dirty="0">
              <a:solidFill>
                <a:srgbClr val="78777B"/>
              </a:solidFill>
            </a:endParaRPr>
          </a:p>
          <a:p>
            <a:pPr>
              <a:lnSpc>
                <a:spcPct val="150000"/>
              </a:lnSpc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PRESENTATION OVERVIEW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1133475" y="4762508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 eaLnBrk="1" hangingPunct="1">
              <a:defRPr/>
            </a:pPr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Collection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794001" y="4762503"/>
            <a:ext cx="1331912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Processing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452939" y="4762502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SPL Map</a:t>
            </a:r>
          </a:p>
        </p:txBody>
      </p:sp>
      <p:cxnSp>
        <p:nvCxnSpPr>
          <p:cNvPr id="26" name="Straight Arrow Connector 25"/>
          <p:cNvCxnSpPr>
            <a:stCxn id="23" idx="3"/>
            <a:endCxn id="24" idx="1"/>
          </p:cNvCxnSpPr>
          <p:nvPr/>
        </p:nvCxnSpPr>
        <p:spPr>
          <a:xfrm flipV="1">
            <a:off x="2466975" y="5316541"/>
            <a:ext cx="327026" cy="5"/>
          </a:xfrm>
          <a:prstGeom prst="straightConnector1">
            <a:avLst/>
          </a:prstGeom>
          <a:solidFill>
            <a:schemeClr val="bg1"/>
          </a:solidFill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/>
          <p:cNvCxnSpPr>
            <a:stCxn id="24" idx="3"/>
            <a:endCxn id="25" idx="1"/>
          </p:cNvCxnSpPr>
          <p:nvPr/>
        </p:nvCxnSpPr>
        <p:spPr>
          <a:xfrm flipV="1">
            <a:off x="4125913" y="5316540"/>
            <a:ext cx="327026" cy="1"/>
          </a:xfrm>
          <a:prstGeom prst="line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5" idx="3"/>
            <a:endCxn id="29" idx="1"/>
          </p:cNvCxnSpPr>
          <p:nvPr/>
        </p:nvCxnSpPr>
        <p:spPr>
          <a:xfrm flipV="1">
            <a:off x="5786439" y="5316537"/>
            <a:ext cx="325438" cy="3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111877" y="4762499"/>
            <a:ext cx="1331913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Mitigation Zones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471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3492" y="1796527"/>
            <a:ext cx="9014908" cy="2552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Sound field of seismic surveys: </a:t>
            </a:r>
            <a:r>
              <a:rPr lang="en-GB" sz="2200" b="1" dirty="0" smtClean="0">
                <a:solidFill>
                  <a:srgbClr val="78777B"/>
                </a:solidFill>
              </a:rPr>
              <a:t>two mapping methods</a:t>
            </a:r>
            <a:r>
              <a:rPr lang="en-GB" sz="2200" dirty="0" smtClean="0">
                <a:solidFill>
                  <a:srgbClr val="78777B"/>
                </a:solidFill>
              </a:rPr>
              <a:t> presented.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Generate </a:t>
            </a:r>
            <a:r>
              <a:rPr lang="en-GB" sz="2200" b="1" dirty="0" smtClean="0">
                <a:solidFill>
                  <a:srgbClr val="78777B"/>
                </a:solidFill>
              </a:rPr>
              <a:t>high density SPL map </a:t>
            </a:r>
            <a:r>
              <a:rPr lang="en-GB" sz="2200" dirty="0" smtClean="0">
                <a:solidFill>
                  <a:srgbClr val="78777B"/>
                </a:solidFill>
              </a:rPr>
              <a:t>around the source.</a:t>
            </a: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Estimate </a:t>
            </a:r>
            <a:r>
              <a:rPr lang="en-GB" sz="2200" b="1" dirty="0" smtClean="0">
                <a:solidFill>
                  <a:srgbClr val="78777B"/>
                </a:solidFill>
              </a:rPr>
              <a:t>mitigation zones using the SPL map </a:t>
            </a:r>
            <a:r>
              <a:rPr lang="en-GB" sz="2200" dirty="0" smtClean="0">
                <a:solidFill>
                  <a:srgbClr val="78777B"/>
                </a:solidFill>
              </a:rPr>
              <a:t>either:</a:t>
            </a:r>
            <a:endParaRPr lang="en-GB" sz="2200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2785B0"/>
                </a:solidFill>
              </a:rPr>
              <a:t>Directly </a:t>
            </a:r>
            <a:r>
              <a:rPr lang="en-GB" dirty="0" smtClean="0">
                <a:solidFill>
                  <a:srgbClr val="2785B0"/>
                </a:solidFill>
              </a:rPr>
              <a:t>or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Indirectly, </a:t>
            </a:r>
            <a:r>
              <a:rPr lang="en-GB" dirty="0" smtClean="0">
                <a:solidFill>
                  <a:srgbClr val="78777B"/>
                </a:solidFill>
              </a:rPr>
              <a:t>to </a:t>
            </a:r>
            <a:r>
              <a:rPr lang="en-GB" b="1" dirty="0" smtClean="0">
                <a:solidFill>
                  <a:srgbClr val="78777B"/>
                </a:solidFill>
              </a:rPr>
              <a:t>validate</a:t>
            </a:r>
            <a:r>
              <a:rPr lang="en-GB" dirty="0" smtClean="0">
                <a:solidFill>
                  <a:srgbClr val="78777B"/>
                </a:solidFill>
              </a:rPr>
              <a:t> or </a:t>
            </a:r>
            <a:r>
              <a:rPr lang="en-GB" b="1" dirty="0" smtClean="0">
                <a:solidFill>
                  <a:srgbClr val="78777B"/>
                </a:solidFill>
              </a:rPr>
              <a:t>refine</a:t>
            </a:r>
            <a:r>
              <a:rPr lang="en-GB" dirty="0" smtClean="0">
                <a:solidFill>
                  <a:srgbClr val="78777B"/>
                </a:solidFill>
              </a:rPr>
              <a:t> a previous </a:t>
            </a:r>
            <a:r>
              <a:rPr lang="en-GB" b="1" dirty="0" smtClean="0">
                <a:solidFill>
                  <a:srgbClr val="78777B"/>
                </a:solidFill>
              </a:rPr>
              <a:t>sound propagation model</a:t>
            </a:r>
            <a:endParaRPr lang="en-GB" b="1" dirty="0">
              <a:solidFill>
                <a:srgbClr val="78777B"/>
              </a:solidFill>
            </a:endParaRPr>
          </a:p>
          <a:p>
            <a:pPr>
              <a:lnSpc>
                <a:spcPct val="150000"/>
              </a:lnSpc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PRESENTATION OVERVIEW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1133475" y="4762508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 eaLnBrk="1" hangingPunct="1">
              <a:defRPr/>
            </a:pPr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Collection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794001" y="4762503"/>
            <a:ext cx="1331912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Processing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52939" y="4762502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SPL Map</a:t>
            </a:r>
          </a:p>
        </p:txBody>
      </p:sp>
      <p:cxnSp>
        <p:nvCxnSpPr>
          <p:cNvPr id="35" name="Straight Arrow Connector 34"/>
          <p:cNvCxnSpPr>
            <a:stCxn id="32" idx="3"/>
            <a:endCxn id="33" idx="1"/>
          </p:cNvCxnSpPr>
          <p:nvPr/>
        </p:nvCxnSpPr>
        <p:spPr>
          <a:xfrm flipV="1">
            <a:off x="2466975" y="5316541"/>
            <a:ext cx="327026" cy="5"/>
          </a:xfrm>
          <a:prstGeom prst="straightConnector1">
            <a:avLst/>
          </a:prstGeom>
          <a:solidFill>
            <a:schemeClr val="bg1"/>
          </a:solidFill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6" name="Straight Connector 35"/>
          <p:cNvCxnSpPr>
            <a:stCxn id="33" idx="3"/>
            <a:endCxn id="34" idx="1"/>
          </p:cNvCxnSpPr>
          <p:nvPr/>
        </p:nvCxnSpPr>
        <p:spPr>
          <a:xfrm flipV="1">
            <a:off x="4125913" y="5316540"/>
            <a:ext cx="327026" cy="1"/>
          </a:xfrm>
          <a:prstGeom prst="line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3"/>
            <a:endCxn id="38" idx="1"/>
          </p:cNvCxnSpPr>
          <p:nvPr/>
        </p:nvCxnSpPr>
        <p:spPr>
          <a:xfrm flipV="1">
            <a:off x="5786439" y="5316537"/>
            <a:ext cx="325438" cy="3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111877" y="4762499"/>
            <a:ext cx="1331913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Mitigation Zones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998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417053" y="4762502"/>
            <a:ext cx="1333500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Mitigation Zones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3492" y="1796527"/>
            <a:ext cx="9014908" cy="25527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Sound field of seismic surveys: </a:t>
            </a:r>
            <a:r>
              <a:rPr lang="en-GB" sz="2200" b="1" dirty="0" smtClean="0">
                <a:solidFill>
                  <a:srgbClr val="78777B"/>
                </a:solidFill>
              </a:rPr>
              <a:t>two mapping methods</a:t>
            </a:r>
            <a:r>
              <a:rPr lang="en-GB" sz="2200" dirty="0" smtClean="0">
                <a:solidFill>
                  <a:srgbClr val="78777B"/>
                </a:solidFill>
              </a:rPr>
              <a:t> presented.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Generate </a:t>
            </a:r>
            <a:r>
              <a:rPr lang="en-GB" sz="2200" b="1" dirty="0" smtClean="0">
                <a:solidFill>
                  <a:srgbClr val="78777B"/>
                </a:solidFill>
              </a:rPr>
              <a:t>high density SPL map </a:t>
            </a:r>
            <a:r>
              <a:rPr lang="en-GB" sz="2200" dirty="0" smtClean="0">
                <a:solidFill>
                  <a:srgbClr val="78777B"/>
                </a:solidFill>
              </a:rPr>
              <a:t>around the source.</a:t>
            </a:r>
            <a:endParaRPr lang="en-GB" sz="2200" dirty="0">
              <a:solidFill>
                <a:srgbClr val="78777B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78777B"/>
                </a:solidFill>
              </a:rPr>
              <a:t>Estimate </a:t>
            </a:r>
            <a:r>
              <a:rPr lang="en-GB" sz="2200" b="1" dirty="0" smtClean="0">
                <a:solidFill>
                  <a:srgbClr val="78777B"/>
                </a:solidFill>
              </a:rPr>
              <a:t>mitigation zones using the SPL map </a:t>
            </a:r>
            <a:r>
              <a:rPr lang="en-GB" sz="2200" dirty="0" smtClean="0">
                <a:solidFill>
                  <a:srgbClr val="78777B"/>
                </a:solidFill>
              </a:rPr>
              <a:t>either:</a:t>
            </a:r>
            <a:endParaRPr lang="en-GB" sz="2200" dirty="0">
              <a:solidFill>
                <a:srgbClr val="78777B"/>
              </a:solidFill>
            </a:endParaRP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78777B"/>
                </a:solidFill>
              </a:rPr>
              <a:t>Directly </a:t>
            </a:r>
            <a:r>
              <a:rPr lang="en-GB" dirty="0" smtClean="0">
                <a:solidFill>
                  <a:srgbClr val="78777B"/>
                </a:solidFill>
              </a:rPr>
              <a:t>or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2785B0"/>
                </a:solidFill>
              </a:rPr>
              <a:t>Indirectly, </a:t>
            </a:r>
            <a:r>
              <a:rPr lang="en-GB" dirty="0" smtClean="0">
                <a:solidFill>
                  <a:srgbClr val="2785B0"/>
                </a:solidFill>
              </a:rPr>
              <a:t>to </a:t>
            </a:r>
            <a:r>
              <a:rPr lang="en-GB" b="1" dirty="0" smtClean="0">
                <a:solidFill>
                  <a:srgbClr val="2785B0"/>
                </a:solidFill>
              </a:rPr>
              <a:t>validate</a:t>
            </a:r>
            <a:r>
              <a:rPr lang="en-GB" dirty="0" smtClean="0">
                <a:solidFill>
                  <a:srgbClr val="2785B0"/>
                </a:solidFill>
              </a:rPr>
              <a:t> or </a:t>
            </a:r>
            <a:r>
              <a:rPr lang="en-GB" b="1" dirty="0" smtClean="0">
                <a:solidFill>
                  <a:srgbClr val="2785B0"/>
                </a:solidFill>
              </a:rPr>
              <a:t>refine</a:t>
            </a:r>
            <a:r>
              <a:rPr lang="en-GB" dirty="0" smtClean="0">
                <a:solidFill>
                  <a:srgbClr val="2785B0"/>
                </a:solidFill>
              </a:rPr>
              <a:t> a previous </a:t>
            </a:r>
            <a:r>
              <a:rPr lang="en-GB" b="1" dirty="0" smtClean="0">
                <a:solidFill>
                  <a:srgbClr val="2785B0"/>
                </a:solidFill>
              </a:rPr>
              <a:t>sound propagation model</a:t>
            </a:r>
            <a:endParaRPr lang="en-GB" b="1" dirty="0">
              <a:solidFill>
                <a:srgbClr val="2785B0"/>
              </a:solidFill>
            </a:endParaRPr>
          </a:p>
          <a:p>
            <a:pPr>
              <a:lnSpc>
                <a:spcPct val="150000"/>
              </a:lnSpc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 smtClean="0">
              <a:solidFill>
                <a:srgbClr val="78777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78777B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3492" y="505609"/>
            <a:ext cx="9014908" cy="1290918"/>
            <a:chOff x="1043492" y="505609"/>
            <a:chExt cx="9014908" cy="1290918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1043492" y="505609"/>
              <a:ext cx="9014908" cy="12909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dirty="0" smtClean="0">
                  <a:solidFill>
                    <a:srgbClr val="78777B"/>
                  </a:solidFill>
                  <a:latin typeface="+mj-lt"/>
                </a:rPr>
                <a:t>PRESENTATION OVERVIEW</a:t>
              </a:r>
              <a:endParaRPr lang="en-GB" sz="3600" dirty="0">
                <a:solidFill>
                  <a:srgbClr val="78777B"/>
                </a:solidFill>
                <a:latin typeface="+mj-lt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33475" y="1452282"/>
              <a:ext cx="8772525" cy="0"/>
            </a:xfrm>
            <a:prstGeom prst="line">
              <a:avLst/>
            </a:prstGeom>
            <a:grpFill/>
            <a:ln>
              <a:solidFill>
                <a:srgbClr val="78777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1133475" y="4762501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 eaLnBrk="1" hangingPunct="1">
              <a:defRPr/>
            </a:pPr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Collection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94001" y="4762496"/>
            <a:ext cx="1331912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Data Processing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52939" y="4762495"/>
            <a:ext cx="1333500" cy="1108075"/>
          </a:xfrm>
          <a:prstGeom prst="roundRect">
            <a:avLst/>
          </a:prstGeom>
          <a:solidFill>
            <a:schemeClr val="bg1"/>
          </a:solidFill>
          <a:ln w="15875">
            <a:solidFill>
              <a:srgbClr val="FFC000"/>
            </a:solidFill>
          </a:ln>
          <a:effectLst>
            <a:outerShdw blurRad="127000" dist="88900" dir="2700000" sx="101000" sy="101000" algn="tl" rotWithShape="0">
              <a:schemeClr val="accent2"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SPL </a:t>
            </a:r>
            <a:r>
              <a:rPr lang="en-GB" sz="2100" dirty="0" smtClean="0">
                <a:solidFill>
                  <a:srgbClr val="78777B"/>
                </a:solidFill>
                <a:latin typeface="Tunga" panose="020B0502040204020203" pitchFamily="34" charset="0"/>
                <a:cs typeface="Tunga" panose="020B0502040204020203" pitchFamily="34" charset="0"/>
              </a:rPr>
              <a:t>Map</a:t>
            </a:r>
          </a:p>
        </p:txBody>
      </p:sp>
      <p:cxnSp>
        <p:nvCxnSpPr>
          <p:cNvPr id="14" name="Straight Arrow Connector 13"/>
          <p:cNvCxnSpPr>
            <a:stCxn id="9" idx="3"/>
            <a:endCxn id="10" idx="1"/>
          </p:cNvCxnSpPr>
          <p:nvPr/>
        </p:nvCxnSpPr>
        <p:spPr>
          <a:xfrm flipV="1">
            <a:off x="2466975" y="5316534"/>
            <a:ext cx="327026" cy="5"/>
          </a:xfrm>
          <a:prstGeom prst="straightConnector1">
            <a:avLst/>
          </a:prstGeom>
          <a:solidFill>
            <a:schemeClr val="bg1"/>
          </a:solidFill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/>
          <p:cNvCxnSpPr>
            <a:stCxn id="10" idx="3"/>
            <a:endCxn id="11" idx="1"/>
          </p:cNvCxnSpPr>
          <p:nvPr/>
        </p:nvCxnSpPr>
        <p:spPr>
          <a:xfrm flipV="1">
            <a:off x="4125913" y="5316533"/>
            <a:ext cx="327026" cy="1"/>
          </a:xfrm>
          <a:prstGeom prst="line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762878" y="4762493"/>
            <a:ext cx="1331913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26000" anchor="ctr"/>
          <a:lstStyle/>
          <a:p>
            <a:pPr algn="ctr"/>
            <a:r>
              <a:rPr lang="en-GB" sz="2100" dirty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SPL Map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11878" y="4762494"/>
            <a:ext cx="1328738" cy="1108075"/>
          </a:xfrm>
          <a:prstGeom prst="roundRect">
            <a:avLst/>
          </a:prstGeom>
          <a:solidFill>
            <a:srgbClr val="2785B0"/>
          </a:solidFill>
          <a:ln w="15875">
            <a:solidFill>
              <a:srgbClr val="393B75"/>
            </a:solidFill>
          </a:ln>
          <a:effectLst>
            <a:outerShdw blurRad="127000" dist="88900" dir="2700000" sx="101000" sy="101000" algn="tl" rotWithShape="0">
              <a:srgbClr val="2785B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26000" rIns="0" anchor="ctr"/>
          <a:lstStyle/>
          <a:p>
            <a:pPr algn="ctr"/>
            <a:r>
              <a:rPr lang="en-GB" sz="2100" dirty="0" smtClean="0">
                <a:solidFill>
                  <a:schemeClr val="bg1">
                    <a:lumMod val="95000"/>
                  </a:schemeClr>
                </a:solidFill>
                <a:latin typeface="Tunga" panose="020B0502040204020203" pitchFamily="34" charset="0"/>
                <a:cs typeface="Tunga" panose="020B0502040204020203" pitchFamily="34" charset="0"/>
              </a:rPr>
              <a:t>Propagation Model</a:t>
            </a:r>
            <a:endParaRPr lang="en-GB" sz="2100" dirty="0">
              <a:solidFill>
                <a:schemeClr val="bg1">
                  <a:lumMod val="95000"/>
                </a:schemeClr>
              </a:solidFill>
              <a:latin typeface="Tunga" panose="020B0502040204020203" pitchFamily="34" charset="0"/>
              <a:cs typeface="Tunga" panose="020B0502040204020203" pitchFamily="34" charset="0"/>
            </a:endParaRPr>
          </a:p>
        </p:txBody>
      </p:sp>
      <p:cxnSp>
        <p:nvCxnSpPr>
          <p:cNvPr id="52" name="Elbow Connector 51"/>
          <p:cNvCxnSpPr>
            <a:stCxn id="13" idx="3"/>
            <a:endCxn id="50" idx="1"/>
          </p:cNvCxnSpPr>
          <p:nvPr/>
        </p:nvCxnSpPr>
        <p:spPr>
          <a:xfrm flipV="1">
            <a:off x="7440616" y="5316531"/>
            <a:ext cx="322262" cy="1"/>
          </a:xfrm>
          <a:prstGeom prst="bentConnector3">
            <a:avLst>
              <a:gd name="adj1" fmla="val 50000"/>
            </a:avLst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3"/>
            <a:endCxn id="13" idx="1"/>
          </p:cNvCxnSpPr>
          <p:nvPr/>
        </p:nvCxnSpPr>
        <p:spPr>
          <a:xfrm flipV="1">
            <a:off x="5786439" y="5316532"/>
            <a:ext cx="325439" cy="1"/>
          </a:xfrm>
          <a:prstGeom prst="straightConnector1">
            <a:avLst/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0" idx="3"/>
            <a:endCxn id="16" idx="1"/>
          </p:cNvCxnSpPr>
          <p:nvPr/>
        </p:nvCxnSpPr>
        <p:spPr>
          <a:xfrm>
            <a:off x="9094791" y="5316531"/>
            <a:ext cx="322262" cy="9"/>
          </a:xfrm>
          <a:prstGeom prst="bentConnector3">
            <a:avLst>
              <a:gd name="adj1" fmla="val 50000"/>
            </a:avLst>
          </a:prstGeom>
          <a:ln w="31750">
            <a:solidFill>
              <a:srgbClr val="FFC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93" y="2702236"/>
            <a:ext cx="2266132" cy="12887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735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13" grpId="0" animBg="1"/>
    </p:bldLst>
  </p:timing>
</p:sld>
</file>

<file path=ppt/theme/theme1.xml><?xml version="1.0" encoding="utf-8"?>
<a:theme xmlns:a="http://schemas.openxmlformats.org/drawingml/2006/main" name="AnnualMeetingTemplate_white">
  <a:themeElements>
    <a:clrScheme name="SEG_Annual">
      <a:dk1>
        <a:srgbClr val="434342"/>
      </a:dk1>
      <a:lt1>
        <a:srgbClr val="FFFFFF"/>
      </a:lt1>
      <a:dk2>
        <a:srgbClr val="434342"/>
      </a:dk2>
      <a:lt2>
        <a:srgbClr val="CDD7D9"/>
      </a:lt2>
      <a:accent1>
        <a:srgbClr val="1F355E"/>
      </a:accent1>
      <a:accent2>
        <a:srgbClr val="B67F00"/>
      </a:accent2>
      <a:accent3>
        <a:srgbClr val="999999"/>
      </a:accent3>
      <a:accent4>
        <a:srgbClr val="0066A1"/>
      </a:accent4>
      <a:accent5>
        <a:srgbClr val="D2232A"/>
      </a:accent5>
      <a:accent6>
        <a:srgbClr val="90BF00"/>
      </a:accent6>
      <a:hlink>
        <a:srgbClr val="5F5F5F"/>
      </a:hlink>
      <a:folHlink>
        <a:srgbClr val="969696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</TotalTime>
  <Words>1320</Words>
  <Application>Microsoft Macintosh PowerPoint</Application>
  <PresentationFormat>Custom</PresentationFormat>
  <Paragraphs>338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Courier New</vt:lpstr>
      <vt:lpstr>Gisha</vt:lpstr>
      <vt:lpstr>Helvetica</vt:lpstr>
      <vt:lpstr>Impact</vt:lpstr>
      <vt:lpstr>Tunga</vt:lpstr>
      <vt:lpstr>Wingdings</vt:lpstr>
      <vt:lpstr>AnnualMeetingTemplate_white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Harless</dc:creator>
  <cp:lastModifiedBy>Mark Wescott</cp:lastModifiedBy>
  <cp:revision>260</cp:revision>
  <cp:lastPrinted>2015-10-08T08:46:44Z</cp:lastPrinted>
  <dcterms:created xsi:type="dcterms:W3CDTF">2015-09-24T16:22:43Z</dcterms:created>
  <dcterms:modified xsi:type="dcterms:W3CDTF">2016-10-13T07:04:31Z</dcterms:modified>
</cp:coreProperties>
</file>